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2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1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2900-2C8F-4E92-928C-502265D045A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ABC35-E43D-4B03-806A-C060014E6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2900-2C8F-4E92-928C-502265D045A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BC35-E43D-4B03-806A-C060014E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2900-2C8F-4E92-928C-502265D045A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BC35-E43D-4B03-806A-C060014E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1C2900-2C8F-4E92-928C-502265D045A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B9ABC35-E43D-4B03-806A-C060014E6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2900-2C8F-4E92-928C-502265D045A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BC35-E43D-4B03-806A-C060014E6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2900-2C8F-4E92-928C-502265D045A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BC35-E43D-4B03-806A-C060014E6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BC35-E43D-4B03-806A-C060014E6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2900-2C8F-4E92-928C-502265D045A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2900-2C8F-4E92-928C-502265D045A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BC35-E43D-4B03-806A-C060014E6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2900-2C8F-4E92-928C-502265D045A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BC35-E43D-4B03-806A-C060014E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1C2900-2C8F-4E92-928C-502265D045A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9ABC35-E43D-4B03-806A-C060014E6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2900-2C8F-4E92-928C-502265D045A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ABC35-E43D-4B03-806A-C060014E6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1C2900-2C8F-4E92-928C-502265D045A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B9ABC35-E43D-4B03-806A-C060014E6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C00000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Careers in Animal Science</a:t>
            </a:r>
            <a:endParaRPr lang="en-US" dirty="0"/>
          </a:p>
        </p:txBody>
      </p:sp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4800600" y="5181600"/>
            <a:ext cx="3962400" cy="1143000"/>
          </a:xfrm>
        </p:spPr>
        <p:txBody>
          <a:bodyPr/>
          <a:lstStyle/>
          <a:p>
            <a:pPr algn="l"/>
            <a:r>
              <a:rPr lang="en-US" u="sng" dirty="0" smtClean="0"/>
              <a:t>Objective:</a:t>
            </a:r>
            <a:r>
              <a:rPr lang="en-US" dirty="0" smtClean="0"/>
              <a:t> 2.01 Remember animal science careers.</a:t>
            </a:r>
            <a:endParaRPr lang="en-US" u="sng" dirty="0"/>
          </a:p>
        </p:txBody>
      </p:sp>
      <p:pic>
        <p:nvPicPr>
          <p:cNvPr id="6" name="Picture 2" descr="https://encrypted-tbn1.google.com/images?q=tbn:ANd9GcTEFOeq_ZiMOUvbOIoKx16no3Rt-B6iWi-bY1WT0lwZydEjfdNU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733800"/>
            <a:ext cx="3810000" cy="2526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466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  <a:effectLst/>
              </a:rPr>
              <a:t>Educational aspirations- how much education a person wants and can obtain</a:t>
            </a:r>
            <a:r>
              <a:rPr lang="en-US" dirty="0" smtClean="0">
                <a:effectLst/>
              </a:rPr>
              <a:t>.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Attitude and values- how a person sees himself or herself.</a:t>
            </a:r>
            <a:endParaRPr lang="en-US" sz="1800" dirty="0" smtClean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Flexibility- willing to change.</a:t>
            </a:r>
            <a:endParaRPr lang="en-US" sz="1800" dirty="0" smtClean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Personality- how others see a person’s traits.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Self-Analysis</a:t>
            </a:r>
            <a:r>
              <a:rPr lang="en-US" baseline="0" dirty="0" smtClean="0"/>
              <a:t>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6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1800" dirty="0" smtClean="0">
              <a:effectLst/>
            </a:endParaRPr>
          </a:p>
          <a:p>
            <a:pPr lvl="0"/>
            <a:r>
              <a:rPr lang="en-US" sz="2400" dirty="0" smtClean="0">
                <a:effectLst/>
              </a:rPr>
              <a:t>Nature of the work- hours, location, conditions, skills, etc.</a:t>
            </a:r>
          </a:p>
          <a:p>
            <a:pPr lvl="0"/>
            <a:endParaRPr lang="en-US" sz="2400" dirty="0" smtClean="0">
              <a:effectLst/>
            </a:endParaRPr>
          </a:p>
          <a:p>
            <a:pPr lvl="0"/>
            <a:r>
              <a:rPr lang="en-US" sz="2400" dirty="0" smtClean="0">
                <a:effectLst/>
              </a:rPr>
              <a:t>Educational requirements- amount, licenses, special training.</a:t>
            </a:r>
          </a:p>
          <a:p>
            <a:pPr lvl="0"/>
            <a:endParaRPr lang="en-US" sz="2400" dirty="0" smtClean="0">
              <a:effectLst/>
            </a:endParaRPr>
          </a:p>
          <a:p>
            <a:pPr lvl="0"/>
            <a:r>
              <a:rPr lang="en-US" sz="2400" dirty="0" smtClean="0">
                <a:effectLst/>
              </a:rPr>
              <a:t>Demand, pay, benefits, opportunity for promotion, job security.</a:t>
            </a:r>
          </a:p>
          <a:p>
            <a:pPr lvl="0"/>
            <a:endParaRPr lang="en-US" sz="2400" dirty="0" smtClean="0">
              <a:effectLst/>
            </a:endParaRPr>
          </a:p>
          <a:p>
            <a:pPr lvl="0"/>
            <a:r>
              <a:rPr lang="en-US" sz="2400" dirty="0" smtClean="0">
                <a:solidFill>
                  <a:srgbClr val="FF0000"/>
                </a:solidFill>
                <a:effectLst/>
              </a:rPr>
              <a:t>The best way to learn more about an occupation is work experience.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48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Study an Occupation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7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2400" dirty="0" smtClean="0">
              <a:effectLst/>
            </a:endParaRPr>
          </a:p>
          <a:p>
            <a:pPr lvl="0"/>
            <a:r>
              <a:rPr lang="en-US" sz="2400" dirty="0" smtClean="0">
                <a:effectLst/>
              </a:rPr>
              <a:t>Match oneself with the best occupation for the person.</a:t>
            </a:r>
            <a:endParaRPr lang="en-US" dirty="0" smtClean="0">
              <a:effectLst/>
            </a:endParaRPr>
          </a:p>
          <a:p>
            <a:pPr lvl="0"/>
            <a:endParaRPr lang="en-US" sz="2400" dirty="0" smtClean="0">
              <a:effectLst/>
            </a:endParaRPr>
          </a:p>
          <a:p>
            <a:pPr lvl="0"/>
            <a:r>
              <a:rPr lang="en-US" sz="2400" dirty="0" smtClean="0">
                <a:effectLst/>
              </a:rPr>
              <a:t>Have second choice.</a:t>
            </a:r>
            <a:endParaRPr lang="en-US" dirty="0" smtClean="0">
              <a:effectLst/>
            </a:endParaRPr>
          </a:p>
          <a:p>
            <a:pPr lvl="0"/>
            <a:endParaRPr lang="en-US" sz="2400" dirty="0" smtClean="0">
              <a:effectLst/>
            </a:endParaRPr>
          </a:p>
          <a:p>
            <a:pPr lvl="0"/>
            <a:r>
              <a:rPr lang="en-US" sz="2400" dirty="0" smtClean="0">
                <a:effectLst/>
              </a:rPr>
              <a:t>Leave opportunities to change plans in the future.</a:t>
            </a:r>
            <a:endParaRPr lang="en-US" dirty="0" smtClean="0">
              <a:effectLst/>
            </a:endParaRPr>
          </a:p>
          <a:p>
            <a:pPr lvl="0"/>
            <a:endParaRPr kumimoji="0" lang="en-US" sz="4800" b="0" kern="1200" spc="-100" baseline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48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Make a Decision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kumimoji="0" lang="en-US" sz="2800" b="0" kern="1200" spc="-100" baseline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/>
              <a:latin typeface="+mj-lt"/>
              <a:ea typeface="+mj-ea"/>
              <a:cs typeface="+mj-cs"/>
            </a:endParaRPr>
          </a:p>
          <a:p>
            <a:r>
              <a:rPr lang="en-US" sz="2600" dirty="0"/>
              <a:t>Counselors and career development coordinators.</a:t>
            </a:r>
          </a:p>
          <a:p>
            <a:endParaRPr lang="en-US" sz="2600" dirty="0"/>
          </a:p>
          <a:p>
            <a:r>
              <a:rPr lang="en-US" sz="2600" dirty="0"/>
              <a:t>Agriculture education teachers.</a:t>
            </a:r>
          </a:p>
          <a:p>
            <a:endParaRPr lang="en-US" sz="2600" dirty="0"/>
          </a:p>
          <a:p>
            <a:r>
              <a:rPr lang="en-US" sz="2600" dirty="0"/>
              <a:t>Parents and relatives.</a:t>
            </a:r>
          </a:p>
          <a:p>
            <a:endParaRPr lang="en-US" sz="2600" dirty="0"/>
          </a:p>
          <a:p>
            <a:r>
              <a:rPr lang="en-US" sz="2600" dirty="0"/>
              <a:t>Persons working in specific jobs.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48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Occupational Information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kumimoji="0" lang="en-US" sz="3000" b="0" u="sng" kern="1200" spc="-100" baseline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2600" dirty="0"/>
              <a:t>Dictionary of Occupational titles- provides descriptions of more than 20,000 jobs in the United States. </a:t>
            </a:r>
          </a:p>
          <a:p>
            <a:pPr lvl="0"/>
            <a:endParaRPr lang="en-US" sz="2600" dirty="0"/>
          </a:p>
          <a:p>
            <a:pPr lvl="0"/>
            <a:r>
              <a:rPr lang="en-US" sz="2600" dirty="0"/>
              <a:t>Books and pamphlets.</a:t>
            </a:r>
          </a:p>
          <a:p>
            <a:pPr lvl="0"/>
            <a:endParaRPr lang="en-US" sz="2600" dirty="0"/>
          </a:p>
          <a:p>
            <a:pPr lvl="0"/>
            <a:r>
              <a:rPr lang="en-US" sz="2600" dirty="0"/>
              <a:t>Internet sites.</a:t>
            </a:r>
          </a:p>
          <a:p>
            <a:pPr lvl="0"/>
            <a:endParaRPr lang="en-US" sz="2600" dirty="0"/>
          </a:p>
          <a:p>
            <a:pPr lvl="0"/>
            <a:r>
              <a:rPr lang="en-US" sz="2600" dirty="0"/>
              <a:t>Work experiences.</a:t>
            </a:r>
          </a:p>
          <a:p>
            <a:pPr lv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</a:rPr>
              <a:t>Occupational </a:t>
            </a:r>
            <a:r>
              <a:rPr lang="en-US" sz="43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</a:rPr>
              <a:t>Information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endParaRPr kumimoji="0" lang="en-US" sz="4800" b="0" kern="1200" spc="-100" baseline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4700" dirty="0"/>
              <a:t>Scientists and engineers usually require masters or doctoral college degrees.</a:t>
            </a:r>
          </a:p>
          <a:p>
            <a:pPr lvl="0"/>
            <a:endParaRPr lang="en-US" sz="4700" dirty="0"/>
          </a:p>
          <a:p>
            <a:pPr lvl="0"/>
            <a:r>
              <a:rPr lang="en-US" sz="4700" dirty="0"/>
              <a:t>About 85% of the jobs in agricultural marketing, merchandising and sales representatives that require college degrees require baccalaureate degrees.</a:t>
            </a:r>
          </a:p>
          <a:p>
            <a:pPr lvl="0"/>
            <a:endParaRPr lang="en-US" sz="4700" dirty="0"/>
          </a:p>
          <a:p>
            <a:pPr lvl="0"/>
            <a:r>
              <a:rPr lang="en-US" sz="4700" dirty="0"/>
              <a:t>Most jobs that have “laborer, helper, aide, attendant or worker” in the title require high school diplomas.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US" sz="48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Educational Requirements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lvl="1" indent="0" algn="ctr">
              <a:buNone/>
            </a:pPr>
            <a:r>
              <a:rPr kumimoji="0" lang="en-US" sz="2400" b="1" i="1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Perform research to improve the competitive position of agriculture in the United States.</a:t>
            </a:r>
          </a:p>
          <a:p>
            <a:pPr lvl="1"/>
            <a:endParaRPr lang="en-US" sz="2400" dirty="0" smtClean="0">
              <a:solidFill>
                <a:schemeClr val="bg1"/>
              </a:solidFill>
              <a:effectLst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effectLst/>
              </a:rPr>
              <a:t>Animal scientist, biochemist, entomologist, food scientist, geneticist, microbiologist.</a:t>
            </a:r>
          </a:p>
          <a:p>
            <a:pPr lvl="1"/>
            <a:endParaRPr lang="en-US" sz="2400" dirty="0" smtClean="0">
              <a:solidFill>
                <a:schemeClr val="bg1"/>
              </a:solidFill>
              <a:effectLst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effectLst/>
              </a:rPr>
              <a:t>Agricultural engineer ,environmental engineer, food engineer.</a:t>
            </a:r>
          </a:p>
          <a:p>
            <a:pPr lvl="1" algn="ctr"/>
            <a:endParaRPr lang="en-US" sz="2400" dirty="0" smtClean="0">
              <a:solidFill>
                <a:schemeClr val="bg1"/>
              </a:solidFill>
              <a:effectLst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effectLst/>
              </a:rPr>
              <a:t>Nutritionist, veterinarian.</a:t>
            </a:r>
          </a:p>
          <a:p>
            <a:pPr lvl="2"/>
            <a:endParaRPr lang="en-US" sz="2400" dirty="0" smtClean="0">
              <a:solidFill>
                <a:schemeClr val="bg1"/>
              </a:solidFill>
              <a:effectLst/>
            </a:endParaRPr>
          </a:p>
          <a:p>
            <a:pPr lvl="2"/>
            <a:r>
              <a:rPr lang="en-US" sz="2400" dirty="0" smtClean="0">
                <a:solidFill>
                  <a:schemeClr val="bg1"/>
                </a:solidFill>
                <a:effectLst/>
              </a:rPr>
              <a:t>These workers do essential research and development that improves the competitive position of the United States in world markets.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kumimoji="0" lang="en-US" sz="44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/>
              </a:rPr>
              <a:t>Scientists, Engineers, and Related </a:t>
            </a:r>
            <a:r>
              <a:rPr kumimoji="0" lang="en-US" sz="44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/>
              </a:rPr>
              <a:t>Specialists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831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 algn="ctr">
              <a:buNone/>
            </a:pPr>
            <a:r>
              <a:rPr kumimoji="0" lang="en-US" sz="2800" b="1" i="1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/>
                <a:latin typeface="+mj-lt"/>
                <a:ea typeface="+mj-ea"/>
                <a:cs typeface="+mj-cs"/>
              </a:rPr>
              <a:t>Use human relation and communication skills to provide guidance within an agriculture business. </a:t>
            </a:r>
          </a:p>
          <a:p>
            <a:pPr marL="365760" lvl="1" indent="0">
              <a:buNone/>
            </a:pPr>
            <a:endParaRPr kumimoji="0" lang="en-US" sz="2800" b="0" kern="1200" spc="-100" baseline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r>
              <a:rPr lang="en-US" sz="2800" dirty="0" smtClean="0">
                <a:effectLst/>
              </a:rPr>
              <a:t>Business manager, food service manager, retail manager, wholesale manager.</a:t>
            </a:r>
          </a:p>
          <a:p>
            <a:pPr marL="365760" lvl="1" indent="0">
              <a:buNone/>
            </a:pPr>
            <a:endParaRPr lang="en-US" sz="2800" dirty="0" smtClean="0">
              <a:effectLst/>
            </a:endParaRPr>
          </a:p>
          <a:p>
            <a:pPr lvl="1"/>
            <a:r>
              <a:rPr lang="en-US" sz="2800" dirty="0" smtClean="0">
                <a:effectLst/>
              </a:rPr>
              <a:t>Economist, financial analyst, credit analyst.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48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/>
                <a:latin typeface="+mj-lt"/>
                <a:ea typeface="+mj-ea"/>
                <a:cs typeface="+mj-cs"/>
              </a:rPr>
              <a:t>Ma</a:t>
            </a:r>
            <a:r>
              <a:rPr kumimoji="0" lang="en-US" sz="48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nagers and Financial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kumimoji="0" lang="en-US" sz="2800" b="1" i="1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/>
                <a:latin typeface="+mj-lt"/>
                <a:ea typeface="+mj-ea"/>
                <a:cs typeface="+mj-cs"/>
              </a:rPr>
              <a:t>Use communication and technology skills to trade agriculture products. </a:t>
            </a:r>
          </a:p>
          <a:p>
            <a:pPr marL="0" lvl="0" indent="0">
              <a:buNone/>
            </a:pPr>
            <a:endParaRPr kumimoji="0" lang="en-US" sz="2800" b="0" kern="1200" spc="-100" baseline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2400" dirty="0" smtClean="0">
                <a:effectLst/>
              </a:rPr>
              <a:t>Marketing manager, </a:t>
            </a:r>
            <a:r>
              <a:rPr lang="en-US" sz="2400" dirty="0" smtClean="0">
                <a:solidFill>
                  <a:srgbClr val="FF0000"/>
                </a:solidFill>
                <a:effectLst/>
              </a:rPr>
              <a:t>livestock buyer</a:t>
            </a:r>
            <a:r>
              <a:rPr lang="en-US" sz="2400" dirty="0" smtClean="0">
                <a:effectLst/>
              </a:rPr>
              <a:t>, market analyst.</a:t>
            </a:r>
          </a:p>
          <a:p>
            <a:pPr lvl="0"/>
            <a:r>
              <a:rPr lang="en-US" sz="2400" dirty="0" smtClean="0">
                <a:effectLst/>
              </a:rPr>
              <a:t>Food broker, grain merchandiser.</a:t>
            </a:r>
          </a:p>
          <a:p>
            <a:pPr lvl="0"/>
            <a:r>
              <a:rPr lang="en-US" sz="2400" dirty="0" smtClean="0">
                <a:effectLst/>
              </a:rPr>
              <a:t>Sales representative, technical service representative.</a:t>
            </a:r>
          </a:p>
          <a:p>
            <a:pPr lvl="1"/>
            <a:endParaRPr lang="en-US" sz="2400" dirty="0" smtClean="0">
              <a:effectLst/>
            </a:endParaRPr>
          </a:p>
          <a:p>
            <a:pPr lvl="1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About one-third of the projected openings for college graduates with degrees in agriculture are in this category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pPr lvl="0"/>
            <a:r>
              <a:rPr kumimoji="0" lang="en-US" sz="48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Marketing, Merchandising, and Sales Representatives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3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b="1" i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latin typeface="+mj-lt"/>
                <a:ea typeface="+mj-ea"/>
                <a:cs typeface="+mj-cs"/>
              </a:rPr>
              <a:t>U</a:t>
            </a:r>
            <a:r>
              <a:rPr kumimoji="0" lang="en-US" sz="3200" b="1" i="1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/>
                <a:latin typeface="+mj-lt"/>
                <a:ea typeface="+mj-ea"/>
                <a:cs typeface="+mj-cs"/>
              </a:rPr>
              <a:t>se communication skills to share information about agriculture.</a:t>
            </a:r>
          </a:p>
          <a:p>
            <a:pPr marL="0" lvl="0" indent="0">
              <a:buNone/>
            </a:pPr>
            <a:endParaRPr kumimoji="0" lang="en-US" sz="3200" b="0" kern="1200" spc="-100" baseline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200" dirty="0" smtClean="0">
                <a:solidFill>
                  <a:srgbClr val="FF0000"/>
                </a:solidFill>
                <a:effectLst/>
              </a:rPr>
              <a:t>Agriculture education teacher</a:t>
            </a:r>
            <a:r>
              <a:rPr lang="en-US" sz="3200" dirty="0" smtClean="0">
                <a:effectLst/>
              </a:rPr>
              <a:t>, college faculty member, extension agent.</a:t>
            </a:r>
          </a:p>
          <a:p>
            <a:pPr lvl="0"/>
            <a:endParaRPr lang="en-US" sz="3200" dirty="0" smtClean="0">
              <a:effectLst/>
            </a:endParaRPr>
          </a:p>
          <a:p>
            <a:pPr lvl="0"/>
            <a:r>
              <a:rPr lang="en-US" sz="3200" dirty="0" smtClean="0">
                <a:effectLst/>
              </a:rPr>
              <a:t>Public relations specialist, reporter, editor.</a:t>
            </a:r>
          </a:p>
          <a:p>
            <a:pPr lvl="0"/>
            <a:endParaRPr kumimoji="0" lang="en-US" sz="4800" b="0" kern="1200" spc="-100" baseline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 fontScale="90000"/>
          </a:bodyPr>
          <a:lstStyle/>
          <a:p>
            <a:pPr lvl="0"/>
            <a:r>
              <a:rPr kumimoji="0" lang="en-US" sz="48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Education, Communication, and Information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kumimoji="0" lang="en-US" sz="2800" b="1" i="1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/>
                <a:latin typeface="+mj-lt"/>
                <a:ea typeface="+mj-ea"/>
                <a:cs typeface="+mj-cs"/>
              </a:rPr>
              <a:t>Use communication skills and technical expertise to provide information about agriculture. </a:t>
            </a:r>
          </a:p>
          <a:p>
            <a:pPr marL="0" lvl="0" indent="0">
              <a:buNone/>
            </a:pPr>
            <a:endParaRPr kumimoji="0" lang="en-US" sz="2800" b="0" kern="1200" spc="-100" baseline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2800" dirty="0" smtClean="0">
                <a:effectLst/>
              </a:rPr>
              <a:t>Dietician, nutrition counselor.</a:t>
            </a:r>
          </a:p>
          <a:p>
            <a:pPr lvl="0"/>
            <a:r>
              <a:rPr lang="en-US" sz="2800" dirty="0" smtClean="0">
                <a:solidFill>
                  <a:srgbClr val="FF0000"/>
                </a:solidFill>
                <a:effectLst/>
              </a:rPr>
              <a:t>Food inspector</a:t>
            </a:r>
            <a:r>
              <a:rPr lang="en-US" dirty="0" smtClean="0">
                <a:effectLst/>
              </a:rPr>
              <a:t>.</a:t>
            </a:r>
            <a:endParaRPr lang="en-US" sz="1800" dirty="0" smtClean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48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Social Services Professionals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3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kumimoji="0" lang="en-US" sz="2800" b="1" i="1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/>
                <a:latin typeface="+mj-lt"/>
                <a:ea typeface="+mj-ea"/>
                <a:cs typeface="+mj-cs"/>
              </a:rPr>
              <a:t>Use technical skills to produce agriculture products. </a:t>
            </a:r>
          </a:p>
          <a:p>
            <a:pPr marL="0" lvl="0" indent="0">
              <a:buNone/>
            </a:pPr>
            <a:endParaRPr kumimoji="0" lang="en-US" sz="2800" b="0" kern="1200" spc="-100" baseline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2800" dirty="0" smtClean="0">
                <a:effectLst/>
              </a:rPr>
              <a:t>Farmer, ranchers.</a:t>
            </a:r>
          </a:p>
          <a:p>
            <a:pPr lvl="0"/>
            <a:r>
              <a:rPr lang="en-US" sz="2800" dirty="0" smtClean="0">
                <a:solidFill>
                  <a:srgbClr val="FF0000"/>
                </a:solidFill>
                <a:effectLst/>
              </a:rPr>
              <a:t>Professional farm manager</a:t>
            </a:r>
            <a:r>
              <a:rPr lang="en-US" sz="2800" dirty="0" smtClean="0">
                <a:effectLst/>
              </a:rPr>
              <a:t>, feedlot manager.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48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Agricultural Production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48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Three Steps in Choosing an Occupation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2" descr="https://encrypted-tbn3.google.com/images?q=tbn:ANd9GcTUsOvYVXjrxun9cDvHssVPU-YIY6bZ0jdX5z9aL4gJrI88Ec6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6191" y="4152900"/>
            <a:ext cx="2058643" cy="2190850"/>
          </a:xfrm>
          <a:prstGeom prst="rect">
            <a:avLst/>
          </a:prstGeom>
          <a:noFill/>
        </p:spPr>
      </p:pic>
      <p:pic>
        <p:nvPicPr>
          <p:cNvPr id="6" name="Picture 4" descr="https://encrypted-tbn1.google.com/images?q=tbn:ANd9GcRYpF2jYT-0H6SamD3GeppC2adwEvHII24Yj4xdZcGwwS2iySv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114800"/>
            <a:ext cx="1676400" cy="2267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0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  <a:effectLst/>
              </a:rPr>
              <a:t>Ability- capacity to perform.</a:t>
            </a:r>
            <a:endParaRPr lang="en-US" sz="1800" dirty="0" smtClean="0">
              <a:solidFill>
                <a:srgbClr val="FF0000"/>
              </a:solidFill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Talent- natural aptitude to do a job.</a:t>
            </a:r>
            <a:endParaRPr lang="en-US" sz="1800" dirty="0" smtClean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  <a:effectLst/>
              </a:rPr>
              <a:t>Physical make-up- strength, stamina, health</a:t>
            </a:r>
            <a:r>
              <a:rPr lang="en-US" dirty="0" smtClean="0">
                <a:effectLst/>
              </a:rPr>
              <a:t>.</a:t>
            </a:r>
            <a:endParaRPr lang="en-US" sz="1800" dirty="0" smtClean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Previous experience- work done in the past.</a:t>
            </a:r>
            <a:endParaRPr lang="en-US" sz="1800" dirty="0" smtClean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Interests- things that hold one’s attention.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sz="4800" b="0" kern="1200" spc="-100" baseline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Self-Analysis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2" descr="https://encrypted-tbn2.google.com/images?q=tbn:ANd9GcRttGMeRW9J6XWfJ1pKGLO8wjT4DAmhJyZ9UgznnJO2gwu27Oc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524000"/>
            <a:ext cx="2628900" cy="17430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7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1540</TotalTime>
  <Words>521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Careers in Animal Science</vt:lpstr>
      <vt:lpstr>Scientists, Engineers, and Related Specialists</vt:lpstr>
      <vt:lpstr>Managers and Financial </vt:lpstr>
      <vt:lpstr>Marketing, Merchandising, and Sales Representatives </vt:lpstr>
      <vt:lpstr>Education, Communication, and Information</vt:lpstr>
      <vt:lpstr>Social Services Professionals</vt:lpstr>
      <vt:lpstr>Agricultural Production</vt:lpstr>
      <vt:lpstr>Three Steps in Choosing an Occupation </vt:lpstr>
      <vt:lpstr>Self-Analysis</vt:lpstr>
      <vt:lpstr>Self-Analysis cont.</vt:lpstr>
      <vt:lpstr>Study an Occupation</vt:lpstr>
      <vt:lpstr>Make a Decision</vt:lpstr>
      <vt:lpstr>Occupational Information</vt:lpstr>
      <vt:lpstr>Occupational Information</vt:lpstr>
      <vt:lpstr>Educational Requirements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Ocupational Categories</dc:title>
  <dc:creator>Matthew Greene</dc:creator>
  <cp:lastModifiedBy>Sarah Smith</cp:lastModifiedBy>
  <cp:revision>15</cp:revision>
  <dcterms:created xsi:type="dcterms:W3CDTF">2013-08-07T12:44:40Z</dcterms:created>
  <dcterms:modified xsi:type="dcterms:W3CDTF">2018-02-28T13:51:45Z</dcterms:modified>
</cp:coreProperties>
</file>