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93"/>
  </p:notesMasterIdLst>
  <p:handoutMasterIdLst>
    <p:handoutMasterId r:id="rId94"/>
  </p:handoutMasterIdLst>
  <p:sldIdLst>
    <p:sldId id="266" r:id="rId2"/>
    <p:sldId id="325" r:id="rId3"/>
    <p:sldId id="401" r:id="rId4"/>
    <p:sldId id="402" r:id="rId5"/>
    <p:sldId id="403" r:id="rId6"/>
    <p:sldId id="404" r:id="rId7"/>
    <p:sldId id="405" r:id="rId8"/>
    <p:sldId id="406" r:id="rId9"/>
    <p:sldId id="282" r:id="rId10"/>
    <p:sldId id="269" r:id="rId11"/>
    <p:sldId id="289" r:id="rId12"/>
    <p:sldId id="288" r:id="rId13"/>
    <p:sldId id="291" r:id="rId14"/>
    <p:sldId id="292" r:id="rId15"/>
    <p:sldId id="290" r:id="rId16"/>
    <p:sldId id="283" r:id="rId17"/>
    <p:sldId id="328" r:id="rId18"/>
    <p:sldId id="293" r:id="rId19"/>
    <p:sldId id="400" r:id="rId20"/>
    <p:sldId id="407" r:id="rId21"/>
    <p:sldId id="295" r:id="rId22"/>
    <p:sldId id="329" r:id="rId23"/>
    <p:sldId id="324" r:id="rId24"/>
    <p:sldId id="294" r:id="rId25"/>
    <p:sldId id="298" r:id="rId26"/>
    <p:sldId id="296" r:id="rId27"/>
    <p:sldId id="350" r:id="rId28"/>
    <p:sldId id="286" r:id="rId29"/>
    <p:sldId id="285" r:id="rId30"/>
    <p:sldId id="287" r:id="rId31"/>
    <p:sldId id="408" r:id="rId32"/>
    <p:sldId id="301" r:id="rId33"/>
    <p:sldId id="302" r:id="rId34"/>
    <p:sldId id="303" r:id="rId35"/>
    <p:sldId id="304" r:id="rId36"/>
    <p:sldId id="305" r:id="rId37"/>
    <p:sldId id="314" r:id="rId38"/>
    <p:sldId id="306" r:id="rId39"/>
    <p:sldId id="315" r:id="rId40"/>
    <p:sldId id="307" r:id="rId41"/>
    <p:sldId id="316" r:id="rId42"/>
    <p:sldId id="308" r:id="rId43"/>
    <p:sldId id="317" r:id="rId44"/>
    <p:sldId id="309" r:id="rId45"/>
    <p:sldId id="310" r:id="rId46"/>
    <p:sldId id="311" r:id="rId47"/>
    <p:sldId id="312" r:id="rId48"/>
    <p:sldId id="313" r:id="rId49"/>
    <p:sldId id="271" r:id="rId50"/>
    <p:sldId id="409" r:id="rId51"/>
    <p:sldId id="273" r:id="rId52"/>
    <p:sldId id="274" r:id="rId53"/>
    <p:sldId id="351" r:id="rId54"/>
    <p:sldId id="352" r:id="rId55"/>
    <p:sldId id="353" r:id="rId56"/>
    <p:sldId id="336" r:id="rId57"/>
    <p:sldId id="337" r:id="rId58"/>
    <p:sldId id="275" r:id="rId59"/>
    <p:sldId id="338" r:id="rId60"/>
    <p:sldId id="339" r:id="rId61"/>
    <p:sldId id="276" r:id="rId62"/>
    <p:sldId id="340" r:id="rId63"/>
    <p:sldId id="277" r:id="rId64"/>
    <p:sldId id="341" r:id="rId65"/>
    <p:sldId id="278" r:id="rId66"/>
    <p:sldId id="342" r:id="rId67"/>
    <p:sldId id="410" r:id="rId68"/>
    <p:sldId id="411" r:id="rId69"/>
    <p:sldId id="412" r:id="rId70"/>
    <p:sldId id="413" r:id="rId71"/>
    <p:sldId id="414" r:id="rId72"/>
    <p:sldId id="415" r:id="rId73"/>
    <p:sldId id="416" r:id="rId74"/>
    <p:sldId id="417" r:id="rId75"/>
    <p:sldId id="418" r:id="rId76"/>
    <p:sldId id="419" r:id="rId77"/>
    <p:sldId id="420" r:id="rId78"/>
    <p:sldId id="421" r:id="rId79"/>
    <p:sldId id="422" r:id="rId80"/>
    <p:sldId id="423" r:id="rId81"/>
    <p:sldId id="424" r:id="rId82"/>
    <p:sldId id="425" r:id="rId83"/>
    <p:sldId id="426" r:id="rId84"/>
    <p:sldId id="427" r:id="rId85"/>
    <p:sldId id="428" r:id="rId86"/>
    <p:sldId id="429" r:id="rId87"/>
    <p:sldId id="430" r:id="rId88"/>
    <p:sldId id="431" r:id="rId89"/>
    <p:sldId id="432" r:id="rId90"/>
    <p:sldId id="433" r:id="rId91"/>
    <p:sldId id="434" r:id="rId9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2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1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268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0268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DDECD1-9606-49AA-933C-31880FD8AF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BA069-89B7-49EC-B9BD-3E05EE4F45F6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40C7E-E83A-439A-9810-659A3EE37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 dirty="0"/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C6E08CF8-E9F3-4289-B83C-8509F85B8E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72A72-26D1-47B1-BE83-13E5C993F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EDB9-3CD9-4B3E-B44F-CA1FA6643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363CDB-89D2-46AC-A8A6-C36884517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3F474D-9133-4831-9172-13174DC53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D6296-5022-42D9-BABB-F78A8BBF9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C79B1-5C6A-432F-83C5-EF032505F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01A1E-388A-489C-99DC-355E41B7B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2AE9E-72FE-4444-9EAB-2D517385F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926F4-1A85-4AE9-9E86-7619AB7BB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DC27D-77A6-48AD-8882-736517FCE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F2A0D-3A46-49FB-8057-526D9E15A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BCDFB-70A0-4987-8328-EEFC67743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0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Freeform 2051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Freeform 2052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1" name="Freeform 2053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2" name="Freeform 2054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3" name="Freeform 2055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4" name="Freeform 2056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5" name="Freeform 2057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6" name="Freeform 2058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7" name="Rectangle 20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8" name="Rectangle 20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9" name="Rectangle 20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5310" name="Rectangle 20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5311" name="Rectangle 20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9DAE63FB-12B1-47CD-8B79-4514029E51E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viagen.com/images/Broiler,%20white%20background2.jpg&amp;imgrefurl=http://www.aviagen.com/output.aspx?sec=36&amp;con=2290&amp;siteId=5&amp;h=2696&amp;w=1848&amp;sz=327&amp;tbnid=9AznNEb-W0sJ:&amp;tbnh=150&amp;tbnw=102&amp;hl=en&amp;start=3&amp;prev=/images?q=broiler&amp;svnum=10&amp;hl=en&amp;lr=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rct=j&amp;q=&amp;esrc=s&amp;frm=1&amp;source=images&amp;cd=&amp;cad=rja&amp;docid=PEEl0gQ9oym_hM&amp;tbnid=J3z1-hzRnwxQWM:&amp;ved=0CAUQjRw&amp;url=http://www.workingtheland.com/feature-mobile-slaughterhouse.htm&amp;ei=joMCUsqHN46a8wSPxoHgCQ&amp;bvm=bv.50310824,d.eWU&amp;psig=AFQjCNEiq0KDqtP7io04eVYv1JxDvgqmow&amp;ust=1375982850111106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&amp;esrc=s&amp;frm=1&amp;source=images&amp;cd=&amp;cad=rja&amp;docid=VXba1_DU10qpPM&amp;tbnid=s3dhMJ7qcLc9GM:&amp;ved=0CAUQjRw&amp;url=http://www.idahobeef.com/organic_beef_processing.htm&amp;ei=qYMCUuvQO4Lm8gSfkIHABg&amp;bvm=bv.50310824,d.eWU&amp;psig=AFQjCNEiq0KDqtP7io04eVYv1JxDvgqmow&amp;ust=1375982850111106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7772400" cy="1371600"/>
          </a:xfrm>
        </p:spPr>
        <p:txBody>
          <a:bodyPr/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Animal Science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81400"/>
            <a:ext cx="4276725" cy="27955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Breeds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Angus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Black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Polled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Originated in Scotland</a:t>
            </a:r>
          </a:p>
          <a:p>
            <a:pPr lvl="1"/>
            <a:r>
              <a:rPr lang="en-US" dirty="0"/>
              <a:t>It is the most “registered” purebred</a:t>
            </a:r>
          </a:p>
          <a:p>
            <a:pPr lvl="1"/>
            <a:r>
              <a:rPr lang="en-US" dirty="0"/>
              <a:t>High in carcass quality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Hereford</a:t>
            </a:r>
          </a:p>
        </p:txBody>
      </p:sp>
      <p:pic>
        <p:nvPicPr>
          <p:cNvPr id="40964" name="Picture 4" descr="herefor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162800" cy="4819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Breeds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Hereford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Red and White face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Horns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Originated in England</a:t>
            </a:r>
          </a:p>
          <a:p>
            <a:pPr lvl="1"/>
            <a:r>
              <a:rPr lang="en-US" dirty="0"/>
              <a:t>Docile</a:t>
            </a:r>
          </a:p>
          <a:p>
            <a:pPr lvl="2"/>
            <a:r>
              <a:rPr lang="en-US" dirty="0"/>
              <a:t>Gentle temperament</a:t>
            </a:r>
          </a:p>
          <a:p>
            <a:pPr lvl="1"/>
            <a:r>
              <a:rPr lang="en-US" dirty="0"/>
              <a:t>Good foragers</a:t>
            </a:r>
          </a:p>
          <a:p>
            <a:pPr lvl="2"/>
            <a:r>
              <a:rPr lang="en-US" dirty="0"/>
              <a:t>Efficient converters of forage crops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Charolais</a:t>
            </a:r>
          </a:p>
        </p:txBody>
      </p:sp>
      <p:pic>
        <p:nvPicPr>
          <p:cNvPr id="43012" name="Picture 4" descr="charolais_cow_c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505700" cy="5203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Charolais</a:t>
            </a:r>
          </a:p>
        </p:txBody>
      </p:sp>
      <p:pic>
        <p:nvPicPr>
          <p:cNvPr id="44035" name="Picture 1027" descr="charolais_b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67700" cy="5126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Breeds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Charolais</a:t>
            </a:r>
          </a:p>
          <a:p>
            <a:pPr lvl="1"/>
            <a:r>
              <a:rPr lang="en-US"/>
              <a:t>White to light straw colored</a:t>
            </a:r>
          </a:p>
          <a:p>
            <a:pPr lvl="1"/>
            <a:r>
              <a:rPr lang="en-US"/>
              <a:t>Naturally Horned</a:t>
            </a:r>
          </a:p>
          <a:p>
            <a:pPr lvl="2"/>
            <a:r>
              <a:rPr lang="en-US"/>
              <a:t>Breeding-up has created polled animals</a:t>
            </a:r>
          </a:p>
          <a:p>
            <a:pPr lvl="1"/>
            <a:r>
              <a:rPr lang="en-US"/>
              <a:t>Large framed</a:t>
            </a:r>
          </a:p>
          <a:p>
            <a:pPr lvl="1"/>
            <a:r>
              <a:rPr lang="en-US"/>
              <a:t>Originated in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Brahman</a:t>
            </a:r>
          </a:p>
        </p:txBody>
      </p:sp>
      <p:pic>
        <p:nvPicPr>
          <p:cNvPr id="32771" name="Picture 3" descr="brah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10400" cy="5095875"/>
          </a:xfrm>
          <a:prstGeom prst="rect">
            <a:avLst/>
          </a:prstGeom>
          <a:noFill/>
          <a:ln w="12700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Brahman</a:t>
            </a:r>
          </a:p>
        </p:txBody>
      </p:sp>
      <p:pic>
        <p:nvPicPr>
          <p:cNvPr id="94214" name="Picture 6" descr="BRMaG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05700" cy="4921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Breeds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Brahman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Light Gray to Black or Red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Originated in India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Pronounced hump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Loose Dewlap</a:t>
            </a:r>
          </a:p>
          <a:p>
            <a:pPr lvl="1"/>
            <a:r>
              <a:rPr lang="en-US" dirty="0"/>
              <a:t>Insect tolerant</a:t>
            </a:r>
          </a:p>
          <a:p>
            <a:pPr lvl="1"/>
            <a:r>
              <a:rPr lang="en-US" dirty="0"/>
              <a:t>Disease tolerant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Simmental</a:t>
            </a:r>
          </a:p>
        </p:txBody>
      </p:sp>
      <p:pic>
        <p:nvPicPr>
          <p:cNvPr id="257029" name="Picture 5" descr="535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562850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7772400" cy="1143000"/>
          </a:xfrm>
        </p:spPr>
        <p:txBody>
          <a:bodyPr/>
          <a:lstStyle/>
          <a:p>
            <a:r>
              <a:rPr lang="en-US" sz="4000" dirty="0"/>
              <a:t>Competency </a:t>
            </a:r>
            <a:r>
              <a:rPr lang="en-US" sz="4000" dirty="0" smtClean="0"/>
              <a:t>3.01</a:t>
            </a:r>
            <a:endParaRPr lang="en-US" sz="4000" u="sng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143000" y="297666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0" dirty="0" smtClean="0">
                <a:latin typeface="Verdana" pitchFamily="34" charset="0"/>
              </a:rPr>
              <a:t>Recall Animal breed and sex terminology. </a:t>
            </a:r>
            <a:endParaRPr lang="en-US" sz="2800" b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Breeds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Simmental</a:t>
            </a:r>
            <a:r>
              <a:rPr lang="en-US" baseline="0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Not set color pattern</a:t>
            </a:r>
          </a:p>
          <a:p>
            <a:pPr lvl="1"/>
            <a:r>
              <a:rPr lang="en-US" dirty="0" smtClean="0"/>
              <a:t>Large frame</a:t>
            </a:r>
          </a:p>
          <a:p>
            <a:pPr lvl="1"/>
            <a:r>
              <a:rPr lang="en-US" dirty="0" smtClean="0"/>
              <a:t>Rapid</a:t>
            </a:r>
            <a:r>
              <a:rPr lang="en-US" baseline="0" dirty="0" smtClean="0"/>
              <a:t> growing animal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3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Polled Hereford</a:t>
            </a:r>
          </a:p>
        </p:txBody>
      </p:sp>
      <p:pic>
        <p:nvPicPr>
          <p:cNvPr id="48131" name="Picture 3" descr="polled heref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124700" cy="4630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Limousin</a:t>
            </a:r>
            <a:endParaRPr lang="en-US" dirty="0"/>
          </a:p>
        </p:txBody>
      </p:sp>
      <p:pic>
        <p:nvPicPr>
          <p:cNvPr id="107526" name="Picture 6" descr="p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724400" cy="35782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7530" name="Picture 10" descr="red%20b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0"/>
            <a:ext cx="4171950" cy="31607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Beefmaster (Bull)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72350" cy="4595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Shorthorn</a:t>
            </a:r>
          </a:p>
        </p:txBody>
      </p:sp>
      <p:pic>
        <p:nvPicPr>
          <p:cNvPr id="47107" name="Picture 3" descr="shorthor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858000" cy="500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Longhorn</a:t>
            </a:r>
          </a:p>
        </p:txBody>
      </p:sp>
      <p:pic>
        <p:nvPicPr>
          <p:cNvPr id="51203" name="Picture 3" descr="texas_longh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7019925" cy="4900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Chianina</a:t>
            </a:r>
            <a:r>
              <a:rPr lang="en-US" dirty="0"/>
              <a:t> </a:t>
            </a:r>
            <a:r>
              <a:rPr lang="en-US" sz="3200" dirty="0"/>
              <a:t>(pronounced </a:t>
            </a:r>
            <a:r>
              <a:rPr lang="en-US" sz="3200" dirty="0" err="1"/>
              <a:t>kee</a:t>
            </a:r>
            <a:r>
              <a:rPr lang="en-US" sz="3200" dirty="0"/>
              <a:t>-a-nee-</a:t>
            </a:r>
            <a:r>
              <a:rPr lang="en-US" sz="3200" dirty="0" err="1"/>
              <a:t>na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49155" name="Picture 3" descr="chianina_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477000" cy="4813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Dairy Breeds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20000" cy="1143000"/>
          </a:xfrm>
        </p:spPr>
        <p:txBody>
          <a:bodyPr/>
          <a:lstStyle/>
          <a:p>
            <a:r>
              <a:rPr lang="en-US" dirty="0"/>
              <a:t>Holstein</a:t>
            </a:r>
          </a:p>
        </p:txBody>
      </p:sp>
      <p:pic>
        <p:nvPicPr>
          <p:cNvPr id="35843" name="Picture 3" descr="hol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512888"/>
            <a:ext cx="6934200" cy="5249862"/>
          </a:xfrm>
          <a:prstGeom prst="rect">
            <a:avLst/>
          </a:prstGeom>
          <a:noFill/>
          <a:ln w="12700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91400" cy="1143000"/>
          </a:xfrm>
        </p:spPr>
        <p:txBody>
          <a:bodyPr/>
          <a:lstStyle/>
          <a:p>
            <a:r>
              <a:rPr lang="en-US" dirty="0"/>
              <a:t>Dairy Breeds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Holstein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90% of the dairy cattle in the 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Black and white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Leading producer of milk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 about 18,000 lbs. Of milk per cow per year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Terminology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7403"/>
              </p:ext>
            </p:extLst>
          </p:nvPr>
        </p:nvGraphicFramePr>
        <p:xfrm>
          <a:off x="457200" y="2133600"/>
          <a:ext cx="8153401" cy="4314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126"/>
                <a:gridCol w="1343855"/>
                <a:gridCol w="1343855"/>
                <a:gridCol w="1343855"/>
                <a:gridCol w="1343855"/>
                <a:gridCol w="1343855"/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Species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Uncastrated Male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Immature Castrated Male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Immature Female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Mature Female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Newborn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Cattle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Bull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Steer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Heifer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Cow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Calf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Swine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Boar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Barrow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Gilt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Sow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Piglet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Poultry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Rooster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Capon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Pullet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Hen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Chick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Turkey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Tom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Pullet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Hen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Poult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9938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Supplemental </a:t>
                      </a:r>
                      <a:r>
                        <a:rPr lang="en-US" sz="1200" dirty="0">
                          <a:effectLst/>
                        </a:rPr>
                        <a:t>Animal Terminology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Sheep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Ram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Wether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Ewe Lamb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Lamb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Goat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Buck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Wether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Doeling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Kid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Dog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Stud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Neutered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Bitch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Bitch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Puppy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Cat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Tomcat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Neutered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Molly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Queen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Kitten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0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Jersey</a:t>
            </a:r>
          </a:p>
        </p:txBody>
      </p:sp>
      <p:pic>
        <p:nvPicPr>
          <p:cNvPr id="36867" name="Picture 3" descr="jers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81800" cy="513080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91400" cy="1143000"/>
          </a:xfrm>
        </p:spPr>
        <p:txBody>
          <a:bodyPr/>
          <a:lstStyle/>
          <a:p>
            <a:r>
              <a:rPr lang="en-US" dirty="0"/>
              <a:t>Dairy Breeds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Jersey</a:t>
            </a:r>
            <a:r>
              <a:rPr lang="en-US" sz="3200" baseline="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Cream</a:t>
            </a:r>
            <a:r>
              <a:rPr lang="en-US" baseline="0" dirty="0" smtClean="0"/>
              <a:t> to light fawn </a:t>
            </a:r>
            <a:r>
              <a:rPr lang="en-US" baseline="0" dirty="0" err="1" smtClean="0"/>
              <a:t>clolor</a:t>
            </a:r>
            <a:r>
              <a:rPr lang="en-US" baseline="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baseline="0" dirty="0" smtClean="0"/>
              <a:t>Smallest framed dairy breed</a:t>
            </a:r>
          </a:p>
          <a:p>
            <a:pPr lvl="1">
              <a:lnSpc>
                <a:spcPct val="90000"/>
              </a:lnSpc>
            </a:pPr>
            <a:r>
              <a:rPr lang="en-US" baseline="0" dirty="0" smtClean="0"/>
              <a:t>High butterfat content in milk </a:t>
            </a:r>
          </a:p>
        </p:txBody>
      </p:sp>
    </p:spTree>
    <p:extLst>
      <p:ext uri="{BB962C8B-B14F-4D97-AF65-F5344CB8AC3E}">
        <p14:creationId xmlns:p14="http://schemas.microsoft.com/office/powerpoint/2010/main" val="3369064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Guernsey</a:t>
            </a:r>
          </a:p>
        </p:txBody>
      </p:sp>
      <p:pic>
        <p:nvPicPr>
          <p:cNvPr id="58371" name="Picture 3" descr="guerns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19900" cy="5183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Ayrshire</a:t>
            </a:r>
          </a:p>
        </p:txBody>
      </p:sp>
      <p:pic>
        <p:nvPicPr>
          <p:cNvPr id="59395" name="Picture 1027" descr="ayrs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67500" cy="5111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Brown Swiss</a:t>
            </a:r>
          </a:p>
        </p:txBody>
      </p:sp>
      <p:pic>
        <p:nvPicPr>
          <p:cNvPr id="60419" name="Picture 3" descr="brownsw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667500" cy="5178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/>
          <a:p>
            <a:r>
              <a:rPr lang="en-US"/>
              <a:t>Identifying Breeds of Swine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Landrace</a:t>
            </a:r>
            <a:endParaRPr lang="en-US" dirty="0"/>
          </a:p>
        </p:txBody>
      </p:sp>
      <p:pic>
        <p:nvPicPr>
          <p:cNvPr id="63492" name="Picture 1028" descr="landr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467600" cy="4905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Landrace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White</a:t>
            </a:r>
          </a:p>
          <a:p>
            <a:r>
              <a:rPr lang="en-US" dirty="0">
                <a:solidFill>
                  <a:srgbClr val="FF0000"/>
                </a:solidFill>
              </a:rPr>
              <a:t>Long Body</a:t>
            </a:r>
          </a:p>
          <a:p>
            <a:r>
              <a:rPr lang="en-US" dirty="0">
                <a:solidFill>
                  <a:srgbClr val="FF0000"/>
                </a:solidFill>
              </a:rPr>
              <a:t>Big loped forward ears</a:t>
            </a:r>
          </a:p>
          <a:p>
            <a:r>
              <a:rPr lang="en-US" dirty="0">
                <a:solidFill>
                  <a:srgbClr val="FF0000"/>
                </a:solidFill>
              </a:rPr>
              <a:t>Large litters</a:t>
            </a:r>
          </a:p>
          <a:p>
            <a:r>
              <a:rPr lang="en-US" dirty="0"/>
              <a:t>Good mothering ability</a:t>
            </a:r>
          </a:p>
          <a:p>
            <a:r>
              <a:rPr lang="en-US" dirty="0"/>
              <a:t>Originated in </a:t>
            </a:r>
            <a:r>
              <a:rPr lang="en-US" dirty="0" smtClean="0"/>
              <a:t>Denmark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Duroc</a:t>
            </a:r>
            <a:endParaRPr lang="en-US" dirty="0"/>
          </a:p>
        </p:txBody>
      </p:sp>
      <p:pic>
        <p:nvPicPr>
          <p:cNvPr id="64516" name="Picture 1028" descr="dur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00800" cy="4926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Duroc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r>
              <a:rPr lang="en-US" dirty="0">
                <a:solidFill>
                  <a:srgbClr val="FF0000"/>
                </a:solidFill>
              </a:rPr>
              <a:t>Drooped ears</a:t>
            </a:r>
          </a:p>
          <a:p>
            <a:r>
              <a:rPr lang="en-US" dirty="0"/>
              <a:t>Good growth rate</a:t>
            </a:r>
          </a:p>
          <a:p>
            <a:r>
              <a:rPr lang="en-US" dirty="0"/>
              <a:t>Excellent feed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Intact</a:t>
            </a:r>
            <a:r>
              <a:rPr lang="en-US" baseline="0" dirty="0" smtClean="0"/>
              <a:t> Males – </a:t>
            </a:r>
          </a:p>
          <a:p>
            <a:pPr lvl="1"/>
            <a:r>
              <a:rPr lang="en-US" dirty="0" smtClean="0"/>
              <a:t>Generally more muscular overall </a:t>
            </a:r>
          </a:p>
          <a:p>
            <a:pPr lvl="1"/>
            <a:r>
              <a:rPr lang="en-US" dirty="0" smtClean="0"/>
              <a:t>Typically</a:t>
            </a:r>
            <a:r>
              <a:rPr lang="en-US" baseline="0" dirty="0" smtClean="0"/>
              <a:t> larger in stature and grow faster than females</a:t>
            </a:r>
          </a:p>
          <a:p>
            <a:pPr lvl="1"/>
            <a:r>
              <a:rPr lang="en-US" baseline="0" dirty="0" smtClean="0"/>
              <a:t>Often exhibit more muscle in the neck area </a:t>
            </a:r>
          </a:p>
        </p:txBody>
      </p:sp>
    </p:spTree>
    <p:extLst>
      <p:ext uri="{BB962C8B-B14F-4D97-AF65-F5344CB8AC3E}">
        <p14:creationId xmlns:p14="http://schemas.microsoft.com/office/powerpoint/2010/main" val="35380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Hampshire</a:t>
            </a:r>
          </a:p>
        </p:txBody>
      </p:sp>
      <p:pic>
        <p:nvPicPr>
          <p:cNvPr id="65540" name="Picture 4" descr="hamps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477000" cy="5006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Hampshire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Black with a white belt</a:t>
            </a:r>
          </a:p>
          <a:p>
            <a:r>
              <a:rPr lang="en-US" dirty="0"/>
              <a:t>Erect ears</a:t>
            </a:r>
          </a:p>
          <a:p>
            <a:r>
              <a:rPr lang="en-US" dirty="0"/>
              <a:t>Good muscle</a:t>
            </a:r>
          </a:p>
          <a:p>
            <a:r>
              <a:rPr lang="en-US" dirty="0"/>
              <a:t>Carcass leanness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Yorkshire</a:t>
            </a:r>
          </a:p>
        </p:txBody>
      </p:sp>
      <p:pic>
        <p:nvPicPr>
          <p:cNvPr id="66564" name="Picture 4" descr="yorks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1524000"/>
            <a:ext cx="6705600" cy="5207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Yorkshire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White</a:t>
            </a:r>
          </a:p>
          <a:p>
            <a:r>
              <a:rPr lang="en-US" dirty="0">
                <a:solidFill>
                  <a:srgbClr val="FF0000"/>
                </a:solidFill>
              </a:rPr>
              <a:t>Erect ears</a:t>
            </a:r>
          </a:p>
          <a:p>
            <a:r>
              <a:rPr lang="en-US" dirty="0">
                <a:solidFill>
                  <a:srgbClr val="FF0000"/>
                </a:solidFill>
              </a:rPr>
              <a:t>Large litters</a:t>
            </a:r>
          </a:p>
          <a:p>
            <a:r>
              <a:rPr lang="en-US" dirty="0">
                <a:solidFill>
                  <a:srgbClr val="FF0000"/>
                </a:solidFill>
              </a:rPr>
              <a:t>Good feed efficiency</a:t>
            </a:r>
          </a:p>
          <a:p>
            <a:r>
              <a:rPr lang="en-US" dirty="0">
                <a:solidFill>
                  <a:srgbClr val="FF0000"/>
                </a:solidFill>
              </a:rPr>
              <a:t>Excellent growth and mothering ability</a:t>
            </a:r>
          </a:p>
          <a:p>
            <a:r>
              <a:rPr lang="en-US" dirty="0"/>
              <a:t>Long carcass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Poland China</a:t>
            </a:r>
          </a:p>
        </p:txBody>
      </p:sp>
      <p:pic>
        <p:nvPicPr>
          <p:cNvPr id="67588" name="Picture 4" descr="poland_ch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886700" cy="4784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Chester White</a:t>
            </a:r>
          </a:p>
        </p:txBody>
      </p:sp>
      <p:pic>
        <p:nvPicPr>
          <p:cNvPr id="68612" name="Picture 4" descr="chester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324600" cy="4973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Tamworth</a:t>
            </a:r>
          </a:p>
        </p:txBody>
      </p:sp>
      <p:pic>
        <p:nvPicPr>
          <p:cNvPr id="69636" name="Picture 4" descr="Tamwo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89088"/>
            <a:ext cx="6629400" cy="503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Berkshire</a:t>
            </a:r>
          </a:p>
        </p:txBody>
      </p:sp>
      <p:pic>
        <p:nvPicPr>
          <p:cNvPr id="70660" name="Picture 4" descr="berks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5073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Spotted Swine</a:t>
            </a:r>
          </a:p>
        </p:txBody>
      </p:sp>
      <p:pic>
        <p:nvPicPr>
          <p:cNvPr id="71684" name="Picture 4" descr="spoted sw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57338"/>
            <a:ext cx="7010400" cy="5208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5105400" cy="1905000"/>
          </a:xfrm>
        </p:spPr>
        <p:txBody>
          <a:bodyPr/>
          <a:lstStyle/>
          <a:p>
            <a:r>
              <a:rPr lang="en-US" dirty="0"/>
              <a:t>Identifying Breeds of Poultry</a:t>
            </a:r>
          </a:p>
        </p:txBody>
      </p:sp>
      <p:pic>
        <p:nvPicPr>
          <p:cNvPr id="20483" name="Picture 3" descr="AN0203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1746250" cy="346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Castrated Males</a:t>
            </a:r>
          </a:p>
          <a:p>
            <a:pPr lvl="1"/>
            <a:r>
              <a:rPr lang="en-US" dirty="0" smtClean="0"/>
              <a:t>Slower</a:t>
            </a:r>
            <a:r>
              <a:rPr lang="en-US" baseline="0" dirty="0" smtClean="0"/>
              <a:t> growing and have less muscle overall than the intact males </a:t>
            </a:r>
          </a:p>
          <a:p>
            <a:pPr lvl="1"/>
            <a:r>
              <a:rPr lang="en-US" baseline="0" dirty="0" smtClean="0"/>
              <a:t>Look for evidence of male genitalia such as a sheath to distinguish from females </a:t>
            </a:r>
          </a:p>
        </p:txBody>
      </p:sp>
    </p:spTree>
    <p:extLst>
      <p:ext uri="{BB962C8B-B14F-4D97-AF65-F5344CB8AC3E}">
        <p14:creationId xmlns:p14="http://schemas.microsoft.com/office/powerpoint/2010/main" val="30189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Poultry</a:t>
            </a:r>
            <a:r>
              <a:rPr lang="en-US" baseline="0" dirty="0" smtClean="0"/>
              <a:t> Identification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breed registries</a:t>
            </a:r>
            <a:r>
              <a:rPr lang="en-US" baseline="0" dirty="0" smtClean="0"/>
              <a:t> for poultry unlike other farm animals </a:t>
            </a:r>
          </a:p>
          <a:p>
            <a:r>
              <a:rPr lang="en-US" baseline="0" dirty="0" smtClean="0"/>
              <a:t>Most commercial producers develop their own breeds through crossbreeding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Breeds, Varieties, Types &amp; Classes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46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folHlink"/>
                </a:solidFill>
              </a:rPr>
              <a:t>Breed</a:t>
            </a:r>
            <a:r>
              <a:rPr lang="en-US" sz="2800" dirty="0">
                <a:solidFill>
                  <a:schemeClr val="folHlink"/>
                </a:solidFill>
              </a:rPr>
              <a:t>-</a:t>
            </a:r>
            <a:r>
              <a:rPr lang="en-US" sz="2800" dirty="0"/>
              <a:t> group of related fowl that breed true for a specific trait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folHlink"/>
                </a:solidFill>
              </a:rPr>
              <a:t>Type</a:t>
            </a:r>
            <a:r>
              <a:rPr lang="en-US" sz="2800" dirty="0">
                <a:solidFill>
                  <a:schemeClr val="folHlink"/>
                </a:solidFill>
              </a:rPr>
              <a:t>-</a:t>
            </a:r>
            <a:r>
              <a:rPr lang="en-US" sz="2800" dirty="0"/>
              <a:t> purpose for which it is breed (meat or egg type)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folHlink"/>
                </a:solidFill>
              </a:rPr>
              <a:t>Classes</a:t>
            </a:r>
            <a:r>
              <a:rPr lang="en-US" sz="2800" dirty="0">
                <a:solidFill>
                  <a:schemeClr val="folHlink"/>
                </a:solidFill>
              </a:rPr>
              <a:t>-</a:t>
            </a:r>
            <a:r>
              <a:rPr lang="en-US" sz="2800" dirty="0"/>
              <a:t> geographic origin (Mediterranean, American, English and Asiatic)</a:t>
            </a:r>
          </a:p>
        </p:txBody>
      </p:sp>
      <p:pic>
        <p:nvPicPr>
          <p:cNvPr id="22532" name="Picture 4" descr="AN0257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788" y="4648200"/>
            <a:ext cx="1330325" cy="196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Egg Producers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Layers- chickens that produce eggs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White egg producers- small in size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White Leghorns- white plumage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folHlink"/>
                </a:solidFill>
              </a:rPr>
              <a:t>Brown egg producers-</a:t>
            </a:r>
            <a:r>
              <a:rPr lang="en-US" sz="2800" dirty="0"/>
              <a:t> larger birds that are not as economical as Leghorns</a:t>
            </a:r>
          </a:p>
          <a:p>
            <a:pPr lvl="1"/>
            <a:r>
              <a:rPr lang="en-US" sz="2400" dirty="0"/>
              <a:t>Rhode Island Reds- dark red plumage</a:t>
            </a:r>
          </a:p>
          <a:p>
            <a:pPr lvl="1"/>
            <a:r>
              <a:rPr lang="en-US" sz="2400" dirty="0"/>
              <a:t>New </a:t>
            </a:r>
            <a:r>
              <a:rPr lang="en-US" sz="2400" dirty="0" err="1"/>
              <a:t>Hampshires</a:t>
            </a:r>
            <a:r>
              <a:rPr lang="en-US" sz="2400" dirty="0"/>
              <a:t>- red plumage</a:t>
            </a:r>
          </a:p>
          <a:p>
            <a:pPr lvl="1"/>
            <a:r>
              <a:rPr lang="en-US" sz="2400" dirty="0"/>
              <a:t>Plymouth Rocks- white plumage</a:t>
            </a:r>
          </a:p>
        </p:txBody>
      </p:sp>
      <p:pic>
        <p:nvPicPr>
          <p:cNvPr id="23556" name="Picture 4" descr="AN0257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029200"/>
            <a:ext cx="1636713" cy="1639888"/>
          </a:xfrm>
          <a:prstGeom prst="rect">
            <a:avLst/>
          </a:prstGeom>
          <a:noFill/>
        </p:spPr>
      </p:pic>
      <p:pic>
        <p:nvPicPr>
          <p:cNvPr id="23557" name="Picture 5" descr="AN0260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72085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Leghorns</a:t>
            </a:r>
          </a:p>
        </p:txBody>
      </p:sp>
      <p:pic>
        <p:nvPicPr>
          <p:cNvPr id="188421" name="Picture 5" descr="a-pou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276725" cy="3305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8423" name="Picture 7" descr="legh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575050" cy="4114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Barred Rock</a:t>
            </a:r>
          </a:p>
        </p:txBody>
      </p:sp>
      <p:pic>
        <p:nvPicPr>
          <p:cNvPr id="204806" name="Picture 6" descr="Plymouth%20R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095875" cy="381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08" name="Picture 8" descr="BarredPlymouthRockBantam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3371850" cy="2255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 Red</a:t>
            </a:r>
          </a:p>
        </p:txBody>
      </p:sp>
      <p:pic>
        <p:nvPicPr>
          <p:cNvPr id="206854" name="Picture 6" descr="225px-Rhode_Island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5188"/>
            <a:ext cx="4886325" cy="4341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856" name="Picture 8" descr="Red-hen-lad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095625" cy="2990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Cages</a:t>
            </a:r>
          </a:p>
        </p:txBody>
      </p:sp>
      <p:pic>
        <p:nvPicPr>
          <p:cNvPr id="146438" name="Picture 6" descr="layers-c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477125" cy="49847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5" name="Picture 5" descr="threet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540125" cy="3810000"/>
          </a:xfrm>
          <a:prstGeom prst="rect">
            <a:avLst/>
          </a:prstGeom>
          <a:noFill/>
        </p:spPr>
      </p:pic>
      <p:pic>
        <p:nvPicPr>
          <p:cNvPr id="148487" name="Picture 7" descr="layer19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425767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Meat Producers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r>
              <a:rPr lang="en-US" sz="2800" dirty="0"/>
              <a:t>Chickens used for meat production are called Broilers</a:t>
            </a:r>
          </a:p>
          <a:p>
            <a:r>
              <a:rPr lang="en-US" sz="2800" dirty="0"/>
              <a:t>Birds used for meat production are usually commercial crosses</a:t>
            </a:r>
          </a:p>
          <a:p>
            <a:pPr lvl="1"/>
            <a:r>
              <a:rPr lang="en-US" sz="2400" dirty="0"/>
              <a:t>Example: </a:t>
            </a:r>
            <a:r>
              <a:rPr lang="en-US" sz="2400" dirty="0">
                <a:solidFill>
                  <a:srgbClr val="FF0000"/>
                </a:solidFill>
              </a:rPr>
              <a:t>White Plymouth Rock females mated to Cornish (English class) males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4580" name="Picture 4" descr="AN0277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819400"/>
            <a:ext cx="228758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Confinement Broiler House</a:t>
            </a:r>
          </a:p>
        </p:txBody>
      </p:sp>
      <p:pic>
        <p:nvPicPr>
          <p:cNvPr id="149510" name="Picture 6" descr="jack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172200" cy="4633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Physical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Mature Females </a:t>
            </a:r>
          </a:p>
          <a:p>
            <a:pPr lvl="1"/>
            <a:r>
              <a:rPr lang="en-US" dirty="0" smtClean="0"/>
              <a:t>Large body structure than immature females</a:t>
            </a:r>
            <a:endParaRPr lang="en-US" baseline="0" dirty="0" smtClean="0"/>
          </a:p>
          <a:p>
            <a:pPr lvl="1"/>
            <a:r>
              <a:rPr lang="en-US" baseline="0" dirty="0" smtClean="0"/>
              <a:t>Mammary glands more evident when the animal is not lactating </a:t>
            </a:r>
          </a:p>
        </p:txBody>
      </p:sp>
    </p:spTree>
    <p:extLst>
      <p:ext uri="{BB962C8B-B14F-4D97-AF65-F5344CB8AC3E}">
        <p14:creationId xmlns:p14="http://schemas.microsoft.com/office/powerpoint/2010/main" val="14540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Confinement Broiler House</a:t>
            </a:r>
          </a:p>
        </p:txBody>
      </p:sp>
      <p:pic>
        <p:nvPicPr>
          <p:cNvPr id="151556" name="Picture 4" descr="f47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254375" cy="449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1558" name="Picture 6" descr="Broiler,%2520white%2520background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95800"/>
            <a:ext cx="1450975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1560" name="Picture 8" descr="broi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76400"/>
            <a:ext cx="3609975" cy="2559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Turkeys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800" b="1" dirty="0"/>
              <a:t>Broad Breasted </a:t>
            </a:r>
            <a:r>
              <a:rPr lang="en-US" sz="2800" b="1" u="sng" dirty="0"/>
              <a:t>White</a:t>
            </a:r>
          </a:p>
          <a:p>
            <a:r>
              <a:rPr lang="en-US" sz="2800" dirty="0"/>
              <a:t>White plumage</a:t>
            </a:r>
          </a:p>
          <a:p>
            <a:r>
              <a:rPr lang="en-US" sz="2800" dirty="0"/>
              <a:t>Shanks, feet, and beak is white to pink</a:t>
            </a:r>
          </a:p>
          <a:p>
            <a:r>
              <a:rPr lang="en-US" sz="2800" dirty="0"/>
              <a:t>White pinfeathers</a:t>
            </a:r>
          </a:p>
          <a:p>
            <a:pPr lvl="1"/>
            <a:r>
              <a:rPr lang="en-US" sz="2400" dirty="0"/>
              <a:t>Increases the value of the carcass</a:t>
            </a:r>
          </a:p>
          <a:p>
            <a:r>
              <a:rPr lang="en-US" sz="2800" dirty="0"/>
              <a:t>Can survive better in hotter climates</a:t>
            </a:r>
          </a:p>
          <a:p>
            <a:r>
              <a:rPr lang="en-US" sz="2800" dirty="0"/>
              <a:t>Good body confirmation but smaller than other breeds</a:t>
            </a:r>
          </a:p>
        </p:txBody>
      </p:sp>
      <p:pic>
        <p:nvPicPr>
          <p:cNvPr id="25604" name="Picture 4" descr="AN0191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744663" cy="130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Breasted </a:t>
            </a:r>
            <a:r>
              <a:rPr lang="en-US" u="sng" dirty="0"/>
              <a:t>White</a:t>
            </a:r>
          </a:p>
        </p:txBody>
      </p:sp>
      <p:pic>
        <p:nvPicPr>
          <p:cNvPr id="152581" name="Picture 5" descr="broadbreasted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248400" cy="4929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Turkeys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5532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/>
              <a:t>Broad Breasted </a:t>
            </a:r>
            <a:r>
              <a:rPr lang="en-US" b="1" u="sng" dirty="0"/>
              <a:t>Bronze</a:t>
            </a:r>
          </a:p>
          <a:p>
            <a:pPr>
              <a:lnSpc>
                <a:spcPct val="90000"/>
              </a:lnSpc>
            </a:pPr>
            <a:r>
              <a:rPr lang="en-US" dirty="0"/>
              <a:t>Black plumage</a:t>
            </a:r>
          </a:p>
          <a:p>
            <a:pPr>
              <a:lnSpc>
                <a:spcPct val="90000"/>
              </a:lnSpc>
            </a:pPr>
            <a:r>
              <a:rPr lang="en-US" dirty="0"/>
              <a:t>Dark colored pinfeathers</a:t>
            </a:r>
          </a:p>
          <a:p>
            <a:pPr>
              <a:lnSpc>
                <a:spcPct val="90000"/>
              </a:lnSpc>
            </a:pPr>
            <a:r>
              <a:rPr lang="en-US" dirty="0"/>
              <a:t>Largest of the turkey varieties</a:t>
            </a:r>
          </a:p>
          <a:p>
            <a:pPr>
              <a:lnSpc>
                <a:spcPct val="90000"/>
              </a:lnSpc>
            </a:pPr>
            <a:r>
              <a:rPr lang="en-US" dirty="0"/>
              <a:t>Poor fertility and reproductive problems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Males are not good breeders</a:t>
            </a:r>
          </a:p>
        </p:txBody>
      </p:sp>
      <p:pic>
        <p:nvPicPr>
          <p:cNvPr id="26628" name="Picture 4" descr="BD076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575" y="2514600"/>
            <a:ext cx="2286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Breasted </a:t>
            </a:r>
            <a:r>
              <a:rPr lang="en-US" u="sng" dirty="0"/>
              <a:t>Bronze</a:t>
            </a:r>
            <a:endParaRPr lang="en-US" b="1" u="sng" dirty="0"/>
          </a:p>
        </p:txBody>
      </p:sp>
      <p:pic>
        <p:nvPicPr>
          <p:cNvPr id="153606" name="Picture 6" descr="TommyBBBron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96100" cy="48958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91400" cy="1143000"/>
          </a:xfrm>
        </p:spPr>
        <p:txBody>
          <a:bodyPr/>
          <a:lstStyle/>
          <a:p>
            <a:r>
              <a:rPr lang="en-US" dirty="0"/>
              <a:t>Turkeys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Beltsville Small Whites</a:t>
            </a:r>
          </a:p>
          <a:p>
            <a:r>
              <a:rPr lang="en-US" dirty="0"/>
              <a:t>Developed by the USDA</a:t>
            </a:r>
          </a:p>
          <a:p>
            <a:r>
              <a:rPr lang="en-US" dirty="0"/>
              <a:t>Similar to the Broad Breasted Whites</a:t>
            </a:r>
          </a:p>
          <a:p>
            <a:r>
              <a:rPr lang="en-US" dirty="0"/>
              <a:t>Averages about 10 lbs. less in mature body weight</a:t>
            </a:r>
          </a:p>
        </p:txBody>
      </p:sp>
      <p:pic>
        <p:nvPicPr>
          <p:cNvPr id="27652" name="Picture 4" descr="AN0236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272097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Beltsville Small Whites</a:t>
            </a:r>
          </a:p>
        </p:txBody>
      </p:sp>
      <p:pic>
        <p:nvPicPr>
          <p:cNvPr id="155654" name="Picture 6" descr="beltsv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0"/>
            <a:ext cx="2543175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5656" name="Picture 8" descr="BeltsF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4810125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2286000"/>
            <a:ext cx="7044267" cy="1143000"/>
          </a:xfrm>
        </p:spPr>
        <p:txBody>
          <a:bodyPr/>
          <a:lstStyle/>
          <a:p>
            <a:r>
              <a:rPr lang="en-US" dirty="0" smtClean="0"/>
              <a:t>Cuts of Meat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886200"/>
            <a:ext cx="6434667" cy="1752600"/>
          </a:xfrm>
        </p:spPr>
        <p:txBody>
          <a:bodyPr/>
          <a:lstStyle/>
          <a:p>
            <a:r>
              <a:rPr lang="en-US" sz="2800" dirty="0" smtClean="0"/>
              <a:t>Objective 3.02: Recall retail and wholesale cuts of meat</a:t>
            </a:r>
            <a:endParaRPr lang="en-US" sz="2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r>
              <a:rPr lang="en-US" baseline="0" dirty="0" smtClean="0"/>
              <a:t> Carcass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Beef, Pork,</a:t>
            </a:r>
            <a:r>
              <a:rPr lang="en-US" baseline="0" dirty="0" smtClean="0"/>
              <a:t> Lamb, and goat animals that are processed before 2 years of age typically yield higher quality meat.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Older animals are processed, but meat quality is usually lower. </a:t>
            </a:r>
          </a:p>
        </p:txBody>
      </p:sp>
    </p:spTree>
    <p:extLst>
      <p:ext uri="{BB962C8B-B14F-4D97-AF65-F5344CB8AC3E}">
        <p14:creationId xmlns:p14="http://schemas.microsoft.com/office/powerpoint/2010/main" val="35642640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</a:t>
            </a:r>
            <a:r>
              <a:rPr lang="en-US" baseline="0" dirty="0" smtClean="0"/>
              <a:t>r following humane guidelines for stunning an animal, the carcass is bled out and hung upside down on a rail for further processing. </a:t>
            </a:r>
          </a:p>
        </p:txBody>
      </p:sp>
    </p:spTree>
    <p:extLst>
      <p:ext uri="{BB962C8B-B14F-4D97-AF65-F5344CB8AC3E}">
        <p14:creationId xmlns:p14="http://schemas.microsoft.com/office/powerpoint/2010/main" val="221288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Physical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Immature Females</a:t>
            </a:r>
            <a:r>
              <a:rPr lang="en-US" baseline="0" dirty="0" smtClean="0"/>
              <a:t> </a:t>
            </a:r>
          </a:p>
          <a:p>
            <a:pPr lvl="1"/>
            <a:r>
              <a:rPr lang="en-US" dirty="0" smtClean="0"/>
              <a:t>Smaller stature than mature females </a:t>
            </a:r>
          </a:p>
          <a:p>
            <a:pPr lvl="1"/>
            <a:r>
              <a:rPr lang="en-US" dirty="0" smtClean="0"/>
              <a:t>Examine genitalia</a:t>
            </a:r>
            <a:r>
              <a:rPr lang="en-US" baseline="0" dirty="0" smtClean="0"/>
              <a:t> to distinguish from young male animals </a:t>
            </a:r>
          </a:p>
        </p:txBody>
      </p:sp>
    </p:spTree>
    <p:extLst>
      <p:ext uri="{BB962C8B-B14F-4D97-AF65-F5344CB8AC3E}">
        <p14:creationId xmlns:p14="http://schemas.microsoft.com/office/powerpoint/2010/main" val="6126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r>
              <a:rPr lang="en-US" baseline="0" dirty="0" smtClean="0"/>
              <a:t> are initially processed into wholesale or “primal” cuts.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broken into either sub-primal cuts and/or a variety</a:t>
            </a:r>
            <a:r>
              <a:rPr lang="en-US" dirty="0" smtClean="0"/>
              <a:t> of retail cuts </a:t>
            </a:r>
            <a:endParaRPr lang="en-US" dirty="0"/>
          </a:p>
        </p:txBody>
      </p:sp>
      <p:pic>
        <p:nvPicPr>
          <p:cNvPr id="50178" name="Picture 2" descr="https://encrypted-tbn1.gstatic.com/images?q=tbn:ANd9GcTsRB-81RjnJYQTetnqt3S1qXu8YtxuiC4sEeNssfWShkRykjz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3" y="4800600"/>
            <a:ext cx="1727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231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Examples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Beef</a:t>
            </a:r>
          </a:p>
          <a:p>
            <a:pPr lvl="1"/>
            <a:r>
              <a:rPr lang="en-US" dirty="0" smtClean="0"/>
              <a:t>Wholesale/Primal:</a:t>
            </a:r>
            <a:r>
              <a:rPr lang="en-US" baseline="0" dirty="0" smtClean="0"/>
              <a:t> Chuck</a:t>
            </a:r>
          </a:p>
          <a:p>
            <a:pPr lvl="1"/>
            <a:r>
              <a:rPr lang="en-US" baseline="0" dirty="0" smtClean="0"/>
              <a:t>Sub-Primal: Blade </a:t>
            </a:r>
          </a:p>
          <a:p>
            <a:pPr lvl="1"/>
            <a:r>
              <a:rPr lang="en-US" baseline="0" dirty="0" smtClean="0"/>
              <a:t>Retail: Blade Steak</a:t>
            </a:r>
          </a:p>
          <a:p>
            <a:pPr lvl="0"/>
            <a:r>
              <a:rPr lang="en-US" dirty="0" smtClean="0"/>
              <a:t>Pork </a:t>
            </a:r>
          </a:p>
          <a:p>
            <a:pPr lvl="1"/>
            <a:r>
              <a:rPr lang="en-US" dirty="0" smtClean="0"/>
              <a:t>Wholesale/Primal: Loin</a:t>
            </a:r>
          </a:p>
          <a:p>
            <a:pPr lvl="1"/>
            <a:r>
              <a:rPr lang="en-US" dirty="0" smtClean="0"/>
              <a:t>Sub-Primal: Tenderloin</a:t>
            </a:r>
          </a:p>
          <a:p>
            <a:pPr lvl="1"/>
            <a:r>
              <a:rPr lang="en-US" dirty="0" smtClean="0"/>
              <a:t>Retail:</a:t>
            </a:r>
            <a:r>
              <a:rPr lang="en-US" baseline="0" dirty="0" smtClean="0"/>
              <a:t> Loin Chops </a:t>
            </a:r>
            <a:endParaRPr lang="en-US" dirty="0"/>
          </a:p>
        </p:txBody>
      </p:sp>
      <p:pic>
        <p:nvPicPr>
          <p:cNvPr id="51202" name="Picture 2" descr="http://www.idahobeef.com/images/beef-primal-cu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515234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840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Cuts of Beef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21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Cuts of Beef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Wholesale/Primal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High value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loin, rib, rump, round</a:t>
            </a:r>
          </a:p>
          <a:p>
            <a:pPr lvl="1"/>
            <a:r>
              <a:rPr lang="en-US" dirty="0"/>
              <a:t>Low Value</a:t>
            </a:r>
          </a:p>
          <a:p>
            <a:pPr lvl="2"/>
            <a:r>
              <a:rPr lang="en-US" dirty="0"/>
              <a:t>chuck, brisket, flank, plate or navel, shank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Beef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3352800"/>
            <a:ext cx="3246967" cy="2667000"/>
          </a:xfrm>
        </p:spPr>
        <p:txBody>
          <a:bodyPr/>
          <a:lstStyle/>
          <a:p>
            <a:pPr lvl="1"/>
            <a:r>
              <a:rPr lang="en-US" sz="2800" dirty="0"/>
              <a:t>loin</a:t>
            </a:r>
          </a:p>
          <a:p>
            <a:pPr lvl="1"/>
            <a:r>
              <a:rPr lang="en-US" sz="2800" dirty="0"/>
              <a:t>rib</a:t>
            </a:r>
          </a:p>
          <a:p>
            <a:pPr lvl="1"/>
            <a:r>
              <a:rPr lang="en-US" sz="2800" dirty="0"/>
              <a:t>rump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round</a:t>
            </a:r>
          </a:p>
          <a:p>
            <a:pPr lvl="1"/>
            <a:r>
              <a:rPr lang="en-US" sz="2800" dirty="0"/>
              <a:t>chuck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7733" y="3352800"/>
            <a:ext cx="3246967" cy="2514600"/>
          </a:xfrm>
        </p:spPr>
        <p:txBody>
          <a:bodyPr/>
          <a:lstStyle/>
          <a:p>
            <a:pPr lvl="1"/>
            <a:r>
              <a:rPr lang="en-US" sz="2800" dirty="0"/>
              <a:t>brisket</a:t>
            </a:r>
          </a:p>
          <a:p>
            <a:pPr lvl="1"/>
            <a:r>
              <a:rPr lang="en-US" sz="2800" dirty="0"/>
              <a:t>flank</a:t>
            </a:r>
          </a:p>
          <a:p>
            <a:pPr lvl="1"/>
            <a:r>
              <a:rPr lang="en-US" sz="2800" dirty="0"/>
              <a:t>plate or navel</a:t>
            </a:r>
          </a:p>
          <a:p>
            <a:pPr lvl="1"/>
            <a:r>
              <a:rPr lang="en-US" sz="2800" dirty="0"/>
              <a:t> shank</a:t>
            </a:r>
          </a:p>
          <a:p>
            <a:endParaRPr lang="en-US" dirty="0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625600" y="2133600"/>
            <a:ext cx="6773333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latin typeface="Verdana" pitchFamily="34" charset="0"/>
              </a:rPr>
              <a:t>Draw a diagram in your notebook labeling the wholesale cuts of beef: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Wholesale Cuts of Beef</a:t>
            </a:r>
          </a:p>
        </p:txBody>
      </p:sp>
      <p:pic>
        <p:nvPicPr>
          <p:cNvPr id="25603" name="Picture 3" descr="beefcu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134" y="2057400"/>
            <a:ext cx="6976533" cy="462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Beef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Retail</a:t>
            </a:r>
          </a:p>
          <a:p>
            <a:pPr lvl="1"/>
            <a:r>
              <a:rPr lang="en-US" dirty="0"/>
              <a:t>High Value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ribeye from the rib</a:t>
            </a:r>
          </a:p>
          <a:p>
            <a:pPr lvl="2"/>
            <a:r>
              <a:rPr lang="en-US" dirty="0"/>
              <a:t>tenderloin from the loin</a:t>
            </a:r>
          </a:p>
          <a:p>
            <a:pPr lvl="2"/>
            <a:r>
              <a:rPr lang="en-US" dirty="0"/>
              <a:t>sirloin from the loin</a:t>
            </a:r>
          </a:p>
          <a:p>
            <a:pPr lvl="2"/>
            <a:r>
              <a:rPr lang="en-US" dirty="0"/>
              <a:t>rump from the rump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T-bone form the </a:t>
            </a:r>
            <a:r>
              <a:rPr lang="en-US" dirty="0" smtClean="0">
                <a:solidFill>
                  <a:srgbClr val="FF0000"/>
                </a:solidFill>
              </a:rPr>
              <a:t>loin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of Beef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Low Value</a:t>
            </a:r>
            <a:r>
              <a:rPr lang="en-US" baseline="0" dirty="0" smtClean="0"/>
              <a:t> </a:t>
            </a:r>
          </a:p>
          <a:p>
            <a:pPr lvl="2"/>
            <a:r>
              <a:rPr lang="en-US" dirty="0" smtClean="0"/>
              <a:t>Stew Beef, Ground</a:t>
            </a:r>
            <a:r>
              <a:rPr lang="en-US" baseline="0" dirty="0" smtClean="0"/>
              <a:t> Beef, Cubed Steak, Brisket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04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T-Bone</a:t>
            </a:r>
          </a:p>
        </p:txBody>
      </p:sp>
      <p:pic>
        <p:nvPicPr>
          <p:cNvPr id="35846" name="Picture 6" descr="1369T-Bone%20Ste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9116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Ribeye</a:t>
            </a:r>
          </a:p>
        </p:txBody>
      </p:sp>
      <p:pic>
        <p:nvPicPr>
          <p:cNvPr id="36870" name="Picture 6" descr="1209Ribeye%20Ste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267" y="1828800"/>
            <a:ext cx="4165600" cy="4762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Breeds</a:t>
            </a:r>
            <a:r>
              <a:rPr lang="en-US" baseline="0" dirty="0" smtClean="0"/>
              <a:t> of Livestock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Breeds are characterized by</a:t>
            </a:r>
            <a:r>
              <a:rPr lang="en-US" baseline="0" dirty="0" smtClean="0"/>
              <a:t> their phenotypic </a:t>
            </a:r>
            <a:r>
              <a:rPr lang="en-US" baseline="0" dirty="0" err="1" smtClean="0"/>
              <a:t>triats</a:t>
            </a:r>
            <a:r>
              <a:rPr lang="en-US" baseline="0" dirty="0" smtClean="0"/>
              <a:t>:</a:t>
            </a:r>
          </a:p>
          <a:p>
            <a:pPr lvl="1"/>
            <a:r>
              <a:rPr lang="en-US" dirty="0" smtClean="0"/>
              <a:t>Color and/or</a:t>
            </a:r>
            <a:r>
              <a:rPr lang="en-US" baseline="0" dirty="0" smtClean="0"/>
              <a:t> color pattern</a:t>
            </a:r>
          </a:p>
          <a:p>
            <a:pPr lvl="1"/>
            <a:r>
              <a:rPr lang="en-US" baseline="0" dirty="0" smtClean="0"/>
              <a:t>Frame and size</a:t>
            </a:r>
          </a:p>
          <a:p>
            <a:pPr lvl="1"/>
            <a:r>
              <a:rPr lang="en-US" baseline="0" dirty="0" smtClean="0"/>
              <a:t>Degree of muscling </a:t>
            </a:r>
          </a:p>
          <a:p>
            <a:pPr lvl="1"/>
            <a:r>
              <a:rPr lang="en-US" baseline="0" dirty="0" smtClean="0"/>
              <a:t>Environmental adaptions </a:t>
            </a:r>
          </a:p>
          <a:p>
            <a:pPr lvl="2"/>
            <a:r>
              <a:rPr lang="en-US" dirty="0" smtClean="0"/>
              <a:t>Extra skin</a:t>
            </a:r>
            <a:r>
              <a:rPr lang="en-US" baseline="0" dirty="0" smtClean="0"/>
              <a:t> to </a:t>
            </a:r>
            <a:r>
              <a:rPr lang="en-US" baseline="0" smtClean="0"/>
              <a:t>improve heat </a:t>
            </a:r>
            <a:r>
              <a:rPr lang="en-US" baseline="0" dirty="0" smtClean="0"/>
              <a:t>tolerance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Tenderloin</a:t>
            </a:r>
          </a:p>
        </p:txBody>
      </p:sp>
      <p:pic>
        <p:nvPicPr>
          <p:cNvPr id="37911" name="Picture 23" descr="1386Tenderloin%20Ro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133" y="1981201"/>
            <a:ext cx="543560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Beef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7892" name="Picture 1028" descr="540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533" y="2819400"/>
            <a:ext cx="5621867" cy="3009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3" name="Text Box 1029"/>
          <p:cNvSpPr txBox="1">
            <a:spLocks noChangeArrowheads="1"/>
          </p:cNvSpPr>
          <p:nvPr/>
        </p:nvSpPr>
        <p:spPr bwMode="auto">
          <a:xfrm>
            <a:off x="7721600" y="3429000"/>
            <a:ext cx="14224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T-Bone</a:t>
            </a:r>
          </a:p>
        </p:txBody>
      </p:sp>
      <p:sp>
        <p:nvSpPr>
          <p:cNvPr id="37894" name="Text Box 1030"/>
          <p:cNvSpPr txBox="1">
            <a:spLocks noChangeArrowheads="1"/>
          </p:cNvSpPr>
          <p:nvPr/>
        </p:nvSpPr>
        <p:spPr bwMode="auto">
          <a:xfrm>
            <a:off x="5757334" y="5943600"/>
            <a:ext cx="250613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Ground Beef</a:t>
            </a:r>
          </a:p>
        </p:txBody>
      </p:sp>
      <p:sp>
        <p:nvSpPr>
          <p:cNvPr id="37895" name="Text Box 1031"/>
          <p:cNvSpPr txBox="1">
            <a:spLocks noChangeArrowheads="1"/>
          </p:cNvSpPr>
          <p:nvPr/>
        </p:nvSpPr>
        <p:spPr bwMode="auto">
          <a:xfrm>
            <a:off x="1490133" y="6019800"/>
            <a:ext cx="237066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Stew Beef</a:t>
            </a:r>
          </a:p>
        </p:txBody>
      </p:sp>
      <p:sp>
        <p:nvSpPr>
          <p:cNvPr id="37896" name="Text Box 1032"/>
          <p:cNvSpPr txBox="1">
            <a:spLocks noChangeArrowheads="1"/>
          </p:cNvSpPr>
          <p:nvPr/>
        </p:nvSpPr>
        <p:spPr bwMode="auto">
          <a:xfrm>
            <a:off x="7450667" y="2209800"/>
            <a:ext cx="1422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Sirloin</a:t>
            </a:r>
          </a:p>
        </p:txBody>
      </p:sp>
      <p:sp>
        <p:nvSpPr>
          <p:cNvPr id="37897" name="Text Box 1033"/>
          <p:cNvSpPr txBox="1">
            <a:spLocks noChangeArrowheads="1"/>
          </p:cNvSpPr>
          <p:nvPr/>
        </p:nvSpPr>
        <p:spPr bwMode="auto">
          <a:xfrm>
            <a:off x="1693333" y="1905000"/>
            <a:ext cx="1422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Ribeye</a:t>
            </a:r>
          </a:p>
        </p:txBody>
      </p:sp>
      <p:sp>
        <p:nvSpPr>
          <p:cNvPr id="37899" name="Line 1035"/>
          <p:cNvSpPr>
            <a:spLocks noChangeShapeType="1"/>
          </p:cNvSpPr>
          <p:nvPr/>
        </p:nvSpPr>
        <p:spPr bwMode="auto">
          <a:xfrm flipH="1">
            <a:off x="5418667" y="2667000"/>
            <a:ext cx="541867" cy="1066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0" name="Line 1036"/>
          <p:cNvSpPr>
            <a:spLocks noChangeShapeType="1"/>
          </p:cNvSpPr>
          <p:nvPr/>
        </p:nvSpPr>
        <p:spPr bwMode="auto">
          <a:xfrm>
            <a:off x="2506133" y="2438400"/>
            <a:ext cx="1557867" cy="1143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1" name="Line 1037"/>
          <p:cNvSpPr>
            <a:spLocks noChangeShapeType="1"/>
          </p:cNvSpPr>
          <p:nvPr/>
        </p:nvSpPr>
        <p:spPr bwMode="auto">
          <a:xfrm flipH="1">
            <a:off x="5554133" y="2743200"/>
            <a:ext cx="2641600" cy="1143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3" name="Text Box 1039"/>
          <p:cNvSpPr txBox="1">
            <a:spLocks noChangeArrowheads="1"/>
          </p:cNvSpPr>
          <p:nvPr/>
        </p:nvSpPr>
        <p:spPr bwMode="auto">
          <a:xfrm>
            <a:off x="5080000" y="2057400"/>
            <a:ext cx="209973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Tenderloin</a:t>
            </a:r>
          </a:p>
        </p:txBody>
      </p:sp>
      <p:sp>
        <p:nvSpPr>
          <p:cNvPr id="37904" name="Line 1040"/>
          <p:cNvSpPr>
            <a:spLocks noChangeShapeType="1"/>
          </p:cNvSpPr>
          <p:nvPr/>
        </p:nvSpPr>
        <p:spPr bwMode="auto">
          <a:xfrm flipH="1">
            <a:off x="5689600" y="4038600"/>
            <a:ext cx="2709333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5" name="Line 1041"/>
          <p:cNvSpPr>
            <a:spLocks noChangeShapeType="1"/>
          </p:cNvSpPr>
          <p:nvPr/>
        </p:nvSpPr>
        <p:spPr bwMode="auto">
          <a:xfrm flipH="1" flipV="1">
            <a:off x="6705600" y="4724400"/>
            <a:ext cx="270933" cy="1219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7" name="Line 1043"/>
          <p:cNvSpPr>
            <a:spLocks noChangeShapeType="1"/>
          </p:cNvSpPr>
          <p:nvPr/>
        </p:nvSpPr>
        <p:spPr bwMode="auto">
          <a:xfrm flipV="1">
            <a:off x="2641600" y="4800600"/>
            <a:ext cx="3860800" cy="1295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Cuts of Pork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54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Pork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Wholesale</a:t>
            </a:r>
          </a:p>
          <a:p>
            <a:pPr lvl="1"/>
            <a:r>
              <a:rPr lang="en-US" dirty="0"/>
              <a:t>High Value</a:t>
            </a:r>
          </a:p>
          <a:p>
            <a:pPr lvl="2"/>
            <a:r>
              <a:rPr lang="en-US" dirty="0"/>
              <a:t>loin, ham, picnic shoulder, Boston shoulder or </a:t>
            </a:r>
            <a:r>
              <a:rPr lang="en-US" dirty="0" smtClean="0"/>
              <a:t>butt</a:t>
            </a:r>
          </a:p>
          <a:p>
            <a:pPr lvl="2"/>
            <a:r>
              <a:rPr lang="en-US" dirty="0" smtClean="0"/>
              <a:t>The ham, picnic shoulder, and boston shoulder make up 75% of the carcass retail value 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</a:t>
            </a:r>
            <a:r>
              <a:rPr lang="en-US" baseline="0" dirty="0" smtClean="0"/>
              <a:t> of Pork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Low Value</a:t>
            </a:r>
          </a:p>
          <a:p>
            <a:pPr lvl="2"/>
            <a:r>
              <a:rPr lang="en-US" dirty="0" smtClean="0"/>
              <a:t>spareribs or belly, feet, jowl, backfat, spareribs or side, bacon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588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Wholesale Cuts of Pork</a:t>
            </a:r>
          </a:p>
        </p:txBody>
      </p:sp>
      <p:pic>
        <p:nvPicPr>
          <p:cNvPr id="29699" name="Picture 10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2400" y="1981201"/>
            <a:ext cx="7247467" cy="4498975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Pork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Retail</a:t>
            </a:r>
          </a:p>
          <a:p>
            <a:pPr lvl="1"/>
            <a:r>
              <a:rPr lang="en-US" dirty="0"/>
              <a:t>High Value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ham</a:t>
            </a:r>
            <a:r>
              <a:rPr lang="en-US" dirty="0"/>
              <a:t>, loin, tenderloin, pork chops, Boston butt, picnic ham (shoulder)</a:t>
            </a:r>
          </a:p>
          <a:p>
            <a:pPr lvl="1"/>
            <a:r>
              <a:rPr lang="en-US" dirty="0"/>
              <a:t>Low Value</a:t>
            </a:r>
          </a:p>
          <a:p>
            <a:pPr lvl="2"/>
            <a:r>
              <a:rPr lang="en-US" dirty="0"/>
              <a:t>hocks, spareribs, belly, bacon, jowl, fatback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267" y="2057400"/>
            <a:ext cx="7653867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Pork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</a:t>
            </a:r>
            <a:r>
              <a:rPr lang="en-US" dirty="0" smtClean="0"/>
              <a:t>Pork</a:t>
            </a:r>
            <a:endParaRPr lang="en-US" dirty="0"/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0267" y="3276600"/>
            <a:ext cx="4131733" cy="2565400"/>
          </a:xfrm>
          <a:noFill/>
          <a:ln>
            <a:solidFill>
              <a:schemeClr val="tx1"/>
            </a:solidFill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199467" y="1981200"/>
            <a:ext cx="227017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Pork Chops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283200" y="2514600"/>
            <a:ext cx="135467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70934" y="3581400"/>
            <a:ext cx="295305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Picnic Shoulder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302934" y="2819400"/>
            <a:ext cx="1896533" cy="1295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450667" y="4191000"/>
            <a:ext cx="149013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Country Ham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6299200" y="4495800"/>
            <a:ext cx="1083733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354667" y="5899151"/>
            <a:ext cx="7518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The Ham, Loin, Picnic Shoulder and Boston Butt make up 75% of the retail value of the carcass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286933" y="2209800"/>
            <a:ext cx="227017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Boston Butt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761067" y="4267200"/>
            <a:ext cx="26416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Cuts of Poultry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9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Angus</a:t>
            </a:r>
          </a:p>
        </p:txBody>
      </p:sp>
      <p:pic>
        <p:nvPicPr>
          <p:cNvPr id="31747" name="Picture 3" descr="ang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33525"/>
            <a:ext cx="7543800" cy="495300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of Poultry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Classified into wholesale</a:t>
            </a:r>
            <a:r>
              <a:rPr lang="en-US" baseline="0" dirty="0" smtClean="0"/>
              <a:t> and retail cuts like pork and beef due to size </a:t>
            </a:r>
          </a:p>
          <a:p>
            <a:r>
              <a:rPr lang="en-US" baseline="0" dirty="0" smtClean="0"/>
              <a:t>USDA sets standards for all “ready to cook” chicken and turkey</a:t>
            </a:r>
          </a:p>
        </p:txBody>
      </p:sp>
    </p:spTree>
    <p:extLst>
      <p:ext uri="{BB962C8B-B14F-4D97-AF65-F5344CB8AC3E}">
        <p14:creationId xmlns:p14="http://schemas.microsoft.com/office/powerpoint/2010/main" val="20769216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Cuts of Poultry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Parts include</a:t>
            </a:r>
          </a:p>
          <a:p>
            <a:pPr lvl="1"/>
            <a:r>
              <a:rPr lang="en-US" baseline="0" dirty="0" smtClean="0"/>
              <a:t>Halves</a:t>
            </a:r>
          </a:p>
          <a:p>
            <a:pPr lvl="1"/>
            <a:r>
              <a:rPr lang="en-US" baseline="0" dirty="0" smtClean="0"/>
              <a:t>Breast </a:t>
            </a:r>
          </a:p>
          <a:p>
            <a:pPr lvl="1"/>
            <a:r>
              <a:rPr lang="en-US" baseline="0" dirty="0" smtClean="0"/>
              <a:t>Legs</a:t>
            </a:r>
          </a:p>
          <a:p>
            <a:pPr lvl="1"/>
            <a:r>
              <a:rPr lang="en-US" baseline="0" dirty="0" smtClean="0"/>
              <a:t>Drumstick</a:t>
            </a:r>
          </a:p>
          <a:p>
            <a:pPr lvl="1"/>
            <a:r>
              <a:rPr lang="en-US" baseline="0" dirty="0" smtClean="0"/>
              <a:t>Wing</a:t>
            </a:r>
          </a:p>
          <a:p>
            <a:pPr lvl="1"/>
            <a:r>
              <a:rPr lang="en-US" baseline="0" dirty="0" smtClean="0"/>
              <a:t>Tenderloin</a:t>
            </a:r>
          </a:p>
          <a:p>
            <a:pPr marL="457200" lvl="1" indent="0">
              <a:buNone/>
            </a:pP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40020"/>
      </p:ext>
    </p:extLst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793</TotalTime>
  <Words>1114</Words>
  <Application>Microsoft Office PowerPoint</Application>
  <PresentationFormat>On-screen Show (4:3)</PresentationFormat>
  <Paragraphs>332</Paragraphs>
  <Slides>91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Pulse</vt:lpstr>
      <vt:lpstr>Introduction to  Animal Science </vt:lpstr>
      <vt:lpstr>Competency 3.01</vt:lpstr>
      <vt:lpstr>Animal Terminology</vt:lpstr>
      <vt:lpstr>Physical Characteristics</vt:lpstr>
      <vt:lpstr>Physical Characteristics </vt:lpstr>
      <vt:lpstr>Physical Characteristics </vt:lpstr>
      <vt:lpstr>Physical Characteristics </vt:lpstr>
      <vt:lpstr>Breeds of Livestock </vt:lpstr>
      <vt:lpstr>Angus</vt:lpstr>
      <vt:lpstr>Beef Breeds</vt:lpstr>
      <vt:lpstr>Hereford</vt:lpstr>
      <vt:lpstr>Beef Breeds</vt:lpstr>
      <vt:lpstr>Charolais</vt:lpstr>
      <vt:lpstr>Charolais</vt:lpstr>
      <vt:lpstr>Beef Breeds</vt:lpstr>
      <vt:lpstr>Brahman</vt:lpstr>
      <vt:lpstr>Brahman</vt:lpstr>
      <vt:lpstr>Beef Breeds</vt:lpstr>
      <vt:lpstr>Simmental</vt:lpstr>
      <vt:lpstr>Beef Breeds</vt:lpstr>
      <vt:lpstr>Polled Hereford</vt:lpstr>
      <vt:lpstr>Limousin</vt:lpstr>
      <vt:lpstr>Beefmaster (Bull)</vt:lpstr>
      <vt:lpstr>Shorthorn</vt:lpstr>
      <vt:lpstr>Texas Longhorn</vt:lpstr>
      <vt:lpstr>Chianina (pronounced kee-a-nee-na)</vt:lpstr>
      <vt:lpstr>Dairy Breeds</vt:lpstr>
      <vt:lpstr>Holstein</vt:lpstr>
      <vt:lpstr>Dairy Breeds</vt:lpstr>
      <vt:lpstr>Jersey</vt:lpstr>
      <vt:lpstr>Dairy Breeds</vt:lpstr>
      <vt:lpstr>Guernsey</vt:lpstr>
      <vt:lpstr>Ayrshire</vt:lpstr>
      <vt:lpstr>Brown Swiss</vt:lpstr>
      <vt:lpstr>Identifying Breeds of Swine</vt:lpstr>
      <vt:lpstr>American Landrace</vt:lpstr>
      <vt:lpstr>American Landrace</vt:lpstr>
      <vt:lpstr>Duroc</vt:lpstr>
      <vt:lpstr>Duroc</vt:lpstr>
      <vt:lpstr>Hampshire</vt:lpstr>
      <vt:lpstr>Hampshire</vt:lpstr>
      <vt:lpstr>Yorkshire</vt:lpstr>
      <vt:lpstr>Yorkshire</vt:lpstr>
      <vt:lpstr>Poland China</vt:lpstr>
      <vt:lpstr>Chester White</vt:lpstr>
      <vt:lpstr>Tamworth</vt:lpstr>
      <vt:lpstr>Berkshire</vt:lpstr>
      <vt:lpstr>Spotted Swine</vt:lpstr>
      <vt:lpstr>Identifying Breeds of Poultry</vt:lpstr>
      <vt:lpstr>Poultry Identification </vt:lpstr>
      <vt:lpstr>Breeds, Varieties, Types &amp; Classes</vt:lpstr>
      <vt:lpstr>Egg Producers</vt:lpstr>
      <vt:lpstr>White Leghorns</vt:lpstr>
      <vt:lpstr>Barred Rock</vt:lpstr>
      <vt:lpstr>Rhode Island Red</vt:lpstr>
      <vt:lpstr>Layer Cages</vt:lpstr>
      <vt:lpstr>PowerPoint Presentation</vt:lpstr>
      <vt:lpstr>Meat Producers</vt:lpstr>
      <vt:lpstr>Confinement Broiler House</vt:lpstr>
      <vt:lpstr>Confinement Broiler House</vt:lpstr>
      <vt:lpstr>Turkeys</vt:lpstr>
      <vt:lpstr>Broad Breasted White</vt:lpstr>
      <vt:lpstr>Turkeys</vt:lpstr>
      <vt:lpstr>Broad Breasted Bronze</vt:lpstr>
      <vt:lpstr>Turkeys</vt:lpstr>
      <vt:lpstr>Beltsville Small Whites</vt:lpstr>
      <vt:lpstr>Cuts of Meat</vt:lpstr>
      <vt:lpstr>Meat Carcass Information</vt:lpstr>
      <vt:lpstr>Processing</vt:lpstr>
      <vt:lpstr>Processing</vt:lpstr>
      <vt:lpstr>Cut Examples </vt:lpstr>
      <vt:lpstr>Cuts of Beef </vt:lpstr>
      <vt:lpstr>Cuts of Beef</vt:lpstr>
      <vt:lpstr>Cuts of Beef</vt:lpstr>
      <vt:lpstr>Wholesale Cuts of Beef</vt:lpstr>
      <vt:lpstr>Cuts of Beef</vt:lpstr>
      <vt:lpstr>Cuts of Beef </vt:lpstr>
      <vt:lpstr>T-Bone</vt:lpstr>
      <vt:lpstr>Ribeye</vt:lpstr>
      <vt:lpstr>Tenderloin</vt:lpstr>
      <vt:lpstr>Cuts of Beef</vt:lpstr>
      <vt:lpstr>Cuts of Pork</vt:lpstr>
      <vt:lpstr>Cuts of Pork</vt:lpstr>
      <vt:lpstr>Cuts of Pork</vt:lpstr>
      <vt:lpstr>Wholesale Cuts of Pork</vt:lpstr>
      <vt:lpstr>Cuts of Pork</vt:lpstr>
      <vt:lpstr>Cuts of Pork</vt:lpstr>
      <vt:lpstr>Cuts of Pork</vt:lpstr>
      <vt:lpstr>Cuts of Poultry</vt:lpstr>
      <vt:lpstr>Cuts of Poultry </vt:lpstr>
      <vt:lpstr>Cuts of Poultry </vt:lpstr>
    </vt:vector>
  </TitlesOfParts>
  <Company>Crest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DOMESTICATE</dc:title>
  <dc:creator>Bryson Jones</dc:creator>
  <cp:lastModifiedBy>Sarah Smith</cp:lastModifiedBy>
  <cp:revision>61</cp:revision>
  <cp:lastPrinted>2003-08-18T19:56:01Z</cp:lastPrinted>
  <dcterms:created xsi:type="dcterms:W3CDTF">2000-08-03T13:52:21Z</dcterms:created>
  <dcterms:modified xsi:type="dcterms:W3CDTF">2017-07-05T18:22:59Z</dcterms:modified>
</cp:coreProperties>
</file>