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4672" autoAdjust="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54864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F49DDF-F91F-4750-9E15-704DC3E506E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E52374-A230-4A6F-AB1F-A7983F78DB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v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v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v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v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 pitchFamily="2" charset="2"/>
        <a:buChar char="v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imgurl=http://www.baddesigns.com/insulin.gif&amp;imgrefurl=http://www.baddesigns.com/insulin.html&amp;h=156&amp;w=150&amp;sz=22&amp;tbnid=Lmv6BaRno1gJ:&amp;tbnh=91&amp;tbnw=87&amp;hl=en&amp;start=7&amp;prev=/images?q%3DInsulin%26svnum%3D10%26hl%3Den%26lr%3D%26sa%3D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19600"/>
            <a:ext cx="8458200" cy="765175"/>
          </a:xfrm>
        </p:spPr>
        <p:txBody>
          <a:bodyPr>
            <a:normAutofit/>
          </a:bodyPr>
          <a:lstStyle/>
          <a:p>
            <a:r>
              <a:rPr lang="en-US" sz="4000" dirty="0"/>
              <a:t>Impact of animal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Objective: 5.01: Explain the economic impact of animal agriculture. </a:t>
            </a:r>
          </a:p>
        </p:txBody>
      </p:sp>
    </p:spTree>
    <p:extLst>
      <p:ext uri="{BB962C8B-B14F-4D97-AF65-F5344CB8AC3E}">
        <p14:creationId xmlns:p14="http://schemas.microsoft.com/office/powerpoint/2010/main" val="9761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533400"/>
            <a:ext cx="3200400" cy="1143000"/>
          </a:xfrm>
        </p:spPr>
        <p:txBody>
          <a:bodyPr/>
          <a:lstStyle/>
          <a:p>
            <a:r>
              <a:rPr lang="en-US"/>
              <a:t>Wool</a:t>
            </a:r>
          </a:p>
        </p:txBody>
      </p:sp>
      <p:pic>
        <p:nvPicPr>
          <p:cNvPr id="231427" name="Picture 3" descr="DSCN2471%20-%20Shear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05000"/>
            <a:ext cx="3903662" cy="4038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428" name="Picture 4" descr="DSCN2381%20-%20Wo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95463"/>
            <a:ext cx="4876800" cy="4211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98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By-Products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6. </a:t>
            </a:r>
            <a:r>
              <a:rPr lang="en-US" dirty="0">
                <a:solidFill>
                  <a:srgbClr val="FF0000"/>
                </a:solidFill>
              </a:rPr>
              <a:t>Animal feeds from scrap meat and bones and blood meal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7. Insulin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 diabetics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from livestock pancreas 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32452" name="Picture 4" descr="insul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2259013" cy="2362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46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By-Products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8</a:t>
            </a:r>
            <a:r>
              <a:rPr lang="en-US" sz="2800" dirty="0">
                <a:solidFill>
                  <a:srgbClr val="FF0000"/>
                </a:solidFill>
              </a:rPr>
              <a:t>. Heparin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for blood clotting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from livestock lungs</a:t>
            </a:r>
          </a:p>
          <a:p>
            <a:pPr>
              <a:buFontTx/>
              <a:buNone/>
            </a:pPr>
            <a:r>
              <a:rPr lang="en-US" sz="2800" dirty="0"/>
              <a:t>9. Lanolin</a:t>
            </a:r>
          </a:p>
          <a:p>
            <a:pPr>
              <a:buFontTx/>
              <a:buNone/>
            </a:pPr>
            <a:r>
              <a:rPr lang="en-US" sz="2800" dirty="0"/>
              <a:t>	 - Oil from Sheep's Skin</a:t>
            </a:r>
          </a:p>
          <a:p>
            <a:pPr>
              <a:buFontTx/>
              <a:buNone/>
            </a:pPr>
            <a:r>
              <a:rPr lang="en-US" sz="2800" dirty="0"/>
              <a:t>10. Fertilizer, Printer Ink, </a:t>
            </a:r>
          </a:p>
          <a:p>
            <a:pPr>
              <a:buFontTx/>
              <a:buNone/>
            </a:pPr>
            <a:r>
              <a:rPr lang="en-US" sz="2800" dirty="0"/>
              <a:t>		Lubricants </a:t>
            </a:r>
          </a:p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33476" name="Picture 4" descr="hepar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2681288" cy="4343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96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475" y="2853775"/>
            <a:ext cx="8686800" cy="1184825"/>
          </a:xfrm>
        </p:spPr>
        <p:txBody>
          <a:bodyPr>
            <a:normAutofit/>
          </a:bodyPr>
          <a:lstStyle/>
          <a:p>
            <a:r>
              <a:rPr lang="en-US" sz="4000" dirty="0"/>
              <a:t>Economic Impact &amp; Importance</a:t>
            </a:r>
          </a:p>
        </p:txBody>
      </p:sp>
    </p:spTree>
    <p:extLst>
      <p:ext uri="{BB962C8B-B14F-4D97-AF65-F5344CB8AC3E}">
        <p14:creationId xmlns:p14="http://schemas.microsoft.com/office/powerpoint/2010/main" val="167168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Money, money, Money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Broilers = </a:t>
            </a:r>
            <a:r>
              <a:rPr lang="en-US" b="1" dirty="0">
                <a:solidFill>
                  <a:srgbClr val="FF0000"/>
                </a:solidFill>
              </a:rPr>
              <a:t>$2.6 billion per year </a:t>
            </a:r>
          </a:p>
          <a:p>
            <a:r>
              <a:rPr lang="en-US" dirty="0"/>
              <a:t>Hogs = </a:t>
            </a:r>
            <a:r>
              <a:rPr lang="en-US" b="1" dirty="0"/>
              <a:t>$2.5 billion per year </a:t>
            </a:r>
          </a:p>
          <a:p>
            <a:r>
              <a:rPr lang="en-US" dirty="0"/>
              <a:t>Turkeys = </a:t>
            </a:r>
            <a:r>
              <a:rPr lang="en-US" b="1" dirty="0"/>
              <a:t>$775,000 dollars</a:t>
            </a:r>
          </a:p>
          <a:p>
            <a:r>
              <a:rPr lang="en-US" dirty="0"/>
              <a:t>Cattle = </a:t>
            </a:r>
            <a:r>
              <a:rPr lang="en-US" b="1" dirty="0"/>
              <a:t>$275,000 per year </a:t>
            </a:r>
          </a:p>
          <a:p>
            <a:pPr lvl="1"/>
            <a:r>
              <a:rPr lang="en-US" dirty="0"/>
              <a:t>Income from livestock, poultry, and their products is about twice that of crop production in NC!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NC is near top nationally in hogs, turkeys, and poultry</a:t>
            </a:r>
          </a:p>
        </p:txBody>
      </p:sp>
    </p:spTree>
    <p:extLst>
      <p:ext uri="{BB962C8B-B14F-4D97-AF65-F5344CB8AC3E}">
        <p14:creationId xmlns:p14="http://schemas.microsoft.com/office/powerpoint/2010/main" val="188232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North Carolina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Swine farms are getting fewer and larger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Health concerns have caused an increase in the consumption of poultry </a:t>
            </a:r>
          </a:p>
          <a:p>
            <a:pPr>
              <a:lnSpc>
                <a:spcPct val="150000"/>
              </a:lnSpc>
            </a:pPr>
            <a:r>
              <a:rPr lang="en-US" dirty="0"/>
              <a:t>Most poultry farms are contract growers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Most swine farmers grow on contract </a:t>
            </a:r>
          </a:p>
        </p:txBody>
      </p:sp>
    </p:spTree>
    <p:extLst>
      <p:ext uri="{BB962C8B-B14F-4D97-AF65-F5344CB8AC3E}">
        <p14:creationId xmlns:p14="http://schemas.microsoft.com/office/powerpoint/2010/main" val="3701694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Welfare and Rights</a:t>
            </a:r>
          </a:p>
        </p:txBody>
      </p:sp>
    </p:spTree>
    <p:extLst>
      <p:ext uri="{BB962C8B-B14F-4D97-AF65-F5344CB8AC3E}">
        <p14:creationId xmlns:p14="http://schemas.microsoft.com/office/powerpoint/2010/main" val="2170494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Animal Welfare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Humane treatment of animals</a:t>
            </a:r>
          </a:p>
          <a:p>
            <a:r>
              <a:rPr lang="en-US" dirty="0">
                <a:solidFill>
                  <a:srgbClr val="FF0000"/>
                </a:solidFill>
              </a:rPr>
              <a:t>Most animal producers and researchers believe in animal welfare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support animal nutrition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oppose cruel treatment</a:t>
            </a:r>
          </a:p>
        </p:txBody>
      </p:sp>
    </p:spTree>
    <p:extLst>
      <p:ext uri="{BB962C8B-B14F-4D97-AF65-F5344CB8AC3E}">
        <p14:creationId xmlns:p14="http://schemas.microsoft.com/office/powerpoint/2010/main" val="15273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Animal Welfare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Scientific information should be the basis for decisions, laws, and regulations related to animal welfare</a:t>
            </a:r>
          </a:p>
          <a:p>
            <a:r>
              <a:rPr lang="en-US" dirty="0">
                <a:solidFill>
                  <a:srgbClr val="FF0000"/>
                </a:solidFill>
              </a:rPr>
              <a:t>It is difficult to assess animal comfort because they do not talk and there are no universally accepted measures to use</a:t>
            </a:r>
          </a:p>
        </p:txBody>
      </p:sp>
    </p:spTree>
    <p:extLst>
      <p:ext uri="{BB962C8B-B14F-4D97-AF65-F5344CB8AC3E}">
        <p14:creationId xmlns:p14="http://schemas.microsoft.com/office/powerpoint/2010/main" val="30629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Welfare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Laws that</a:t>
            </a:r>
            <a:r>
              <a:rPr lang="en-US" baseline="0" dirty="0"/>
              <a:t> Protect Animals </a:t>
            </a:r>
          </a:p>
          <a:p>
            <a:pPr lvl="1"/>
            <a:r>
              <a:rPr lang="en-US" dirty="0"/>
              <a:t>Animal Welfare</a:t>
            </a:r>
            <a:r>
              <a:rPr lang="en-US" baseline="0" dirty="0"/>
              <a:t> Act – Sets minimum standards for animals used for sale, research, transport, and exhibited </a:t>
            </a:r>
          </a:p>
          <a:p>
            <a:pPr lvl="2"/>
            <a:r>
              <a:rPr lang="en-US" dirty="0"/>
              <a:t>Last updated 2008</a:t>
            </a:r>
          </a:p>
          <a:p>
            <a:pPr lvl="1"/>
            <a:r>
              <a:rPr lang="en-US" dirty="0"/>
              <a:t>Health Research Act – Passed</a:t>
            </a:r>
            <a:r>
              <a:rPr lang="en-US" baseline="0" dirty="0"/>
              <a:t> in 1985, Standards for animals used in biomedical and behavior research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79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475" y="2853775"/>
            <a:ext cx="8686800" cy="1184825"/>
          </a:xfrm>
        </p:spPr>
        <p:txBody>
          <a:bodyPr>
            <a:normAutofit/>
          </a:bodyPr>
          <a:lstStyle/>
          <a:p>
            <a:r>
              <a:rPr lang="en-US" sz="4000" dirty="0"/>
              <a:t>Animal Products</a:t>
            </a:r>
          </a:p>
        </p:txBody>
      </p:sp>
    </p:spTree>
    <p:extLst>
      <p:ext uri="{BB962C8B-B14F-4D97-AF65-F5344CB8AC3E}">
        <p14:creationId xmlns:p14="http://schemas.microsoft.com/office/powerpoint/2010/main" val="1238512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Rights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Animals should not be used by humans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issues of animal welfare and animal rights date back thousands of years to the ancient Greeks</a:t>
            </a:r>
          </a:p>
          <a:p>
            <a:pPr lvl="0"/>
            <a:r>
              <a:rPr lang="en-US" dirty="0"/>
              <a:t>Largest animal rights group is the Humane</a:t>
            </a:r>
            <a:r>
              <a:rPr lang="en-US" baseline="0" dirty="0"/>
              <a:t> Society of the United States </a:t>
            </a:r>
          </a:p>
        </p:txBody>
      </p:sp>
    </p:spTree>
    <p:extLst>
      <p:ext uri="{BB962C8B-B14F-4D97-AF65-F5344CB8AC3E}">
        <p14:creationId xmlns:p14="http://schemas.microsoft.com/office/powerpoint/2010/main" val="25499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</a:t>
            </a:r>
            <a:r>
              <a:rPr lang="en-US" dirty="0" err="1"/>
              <a:t>vs</a:t>
            </a:r>
            <a:r>
              <a:rPr lang="en-US" dirty="0"/>
              <a:t> Rights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549525"/>
            <a:ext cx="3246967" cy="4114800"/>
          </a:xfrm>
        </p:spPr>
        <p:txBody>
          <a:bodyPr/>
          <a:lstStyle/>
          <a:p>
            <a:r>
              <a:rPr lang="en-US" dirty="0"/>
              <a:t>Involves good treatment of animals</a:t>
            </a:r>
          </a:p>
          <a:p>
            <a:r>
              <a:rPr lang="en-US" dirty="0"/>
              <a:t>Less radical</a:t>
            </a:r>
          </a:p>
          <a:p>
            <a:r>
              <a:rPr lang="en-US" dirty="0"/>
              <a:t>Supported by most animal producers and researchers</a:t>
            </a:r>
          </a:p>
          <a:p>
            <a:endParaRPr lang="en-US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5467" y="2514600"/>
            <a:ext cx="3246967" cy="4114800"/>
          </a:xfrm>
        </p:spPr>
        <p:txBody>
          <a:bodyPr/>
          <a:lstStyle/>
          <a:p>
            <a:r>
              <a:rPr lang="en-US" dirty="0"/>
              <a:t>No use whatsoever</a:t>
            </a:r>
          </a:p>
          <a:p>
            <a:r>
              <a:rPr lang="en-US" dirty="0">
                <a:solidFill>
                  <a:srgbClr val="FF0000"/>
                </a:solidFill>
              </a:rPr>
              <a:t>Radical activities including violence</a:t>
            </a:r>
          </a:p>
          <a:p>
            <a:r>
              <a:rPr lang="en-US" dirty="0">
                <a:solidFill>
                  <a:srgbClr val="FF0000"/>
                </a:solidFill>
              </a:rPr>
              <a:t>Usually vegetarians</a:t>
            </a:r>
          </a:p>
          <a:p>
            <a:endParaRPr lang="en-US" dirty="0"/>
          </a:p>
        </p:txBody>
      </p:sp>
      <p:sp>
        <p:nvSpPr>
          <p:cNvPr id="89095" name="WordArt 7"/>
          <p:cNvSpPr>
            <a:spLocks noChangeArrowheads="1" noChangeShapeType="1" noTextEdit="1"/>
          </p:cNvSpPr>
          <p:nvPr/>
        </p:nvSpPr>
        <p:spPr bwMode="auto">
          <a:xfrm>
            <a:off x="1896533" y="1905000"/>
            <a:ext cx="2540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Welfare</a:t>
            </a:r>
          </a:p>
        </p:txBody>
      </p:sp>
      <p:sp>
        <p:nvSpPr>
          <p:cNvPr id="89096" name="WordArt 8"/>
          <p:cNvSpPr>
            <a:spLocks noChangeArrowheads="1" noChangeShapeType="1" noTextEdit="1"/>
          </p:cNvSpPr>
          <p:nvPr/>
        </p:nvSpPr>
        <p:spPr bwMode="auto">
          <a:xfrm>
            <a:off x="5283200" y="1981200"/>
            <a:ext cx="2540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Rights</a:t>
            </a:r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4809067" y="1905000"/>
            <a:ext cx="0" cy="426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1490133" y="2566988"/>
            <a:ext cx="724746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2" autoUpdateAnimBg="0"/>
      <p:bldP spid="89092" grpId="0" build="p" bldLvl="2" autoUpdateAnimBg="0"/>
      <p:bldP spid="89095" grpId="0" animBg="1"/>
      <p:bldP spid="89096" grpId="0" animBg="1"/>
      <p:bldP spid="89097" grpId="0" animBg="1"/>
      <p:bldP spid="89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Livestock Products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1. Food</a:t>
            </a:r>
          </a:p>
          <a:p>
            <a:pPr lvl="1"/>
            <a:r>
              <a:rPr lang="en-US" dirty="0"/>
              <a:t>meat, milk, cheese, eggs </a:t>
            </a:r>
          </a:p>
          <a:p>
            <a:pPr>
              <a:buFontTx/>
              <a:buNone/>
            </a:pPr>
            <a:r>
              <a:rPr lang="en-US" dirty="0"/>
              <a:t>2. Clothing</a:t>
            </a:r>
          </a:p>
          <a:p>
            <a:pPr lvl="1"/>
            <a:r>
              <a:rPr lang="en-US" dirty="0"/>
              <a:t>wool, leather from hides </a:t>
            </a:r>
          </a:p>
          <a:p>
            <a:pPr>
              <a:buFontTx/>
              <a:buNone/>
            </a:pPr>
            <a:r>
              <a:rPr lang="en-US" dirty="0"/>
              <a:t>3. Shelter</a:t>
            </a:r>
          </a:p>
          <a:p>
            <a:pPr lvl="1"/>
            <a:r>
              <a:rPr lang="en-US" dirty="0"/>
              <a:t>tents from hides </a:t>
            </a:r>
          </a:p>
          <a:p>
            <a:pPr>
              <a:buFontTx/>
              <a:buNone/>
            </a:pPr>
            <a:r>
              <a:rPr lang="en-US" dirty="0"/>
              <a:t>4. </a:t>
            </a:r>
            <a:r>
              <a:rPr lang="en-US" dirty="0">
                <a:solidFill>
                  <a:srgbClr val="FF0000"/>
                </a:solidFill>
              </a:rPr>
              <a:t>Power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work in less developed countries</a:t>
            </a:r>
          </a:p>
        </p:txBody>
      </p:sp>
    </p:spTree>
    <p:extLst>
      <p:ext uri="{BB962C8B-B14F-4D97-AF65-F5344CB8AC3E}">
        <p14:creationId xmlns:p14="http://schemas.microsoft.com/office/powerpoint/2010/main" val="3578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Livestock Products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5. Recreation</a:t>
            </a:r>
          </a:p>
          <a:p>
            <a:pPr lvl="1"/>
            <a:r>
              <a:rPr lang="en-US" dirty="0"/>
              <a:t>horse back riding, rodeos </a:t>
            </a:r>
          </a:p>
          <a:p>
            <a:pPr>
              <a:buFontTx/>
              <a:buNone/>
            </a:pPr>
            <a:r>
              <a:rPr lang="en-US" dirty="0"/>
              <a:t>6. </a:t>
            </a:r>
            <a:r>
              <a:rPr lang="en-US" dirty="0">
                <a:solidFill>
                  <a:srgbClr val="FF0000"/>
                </a:solidFill>
              </a:rPr>
              <a:t>Fuel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burn dry animal manure </a:t>
            </a:r>
          </a:p>
          <a:p>
            <a:pPr>
              <a:buFontTx/>
              <a:buNone/>
            </a:pPr>
            <a:r>
              <a:rPr lang="en-US" dirty="0"/>
              <a:t>7. Animals are converters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eat stuff humans will not eat and convert these materials into food</a:t>
            </a:r>
          </a:p>
          <a:p>
            <a:pPr lvl="1"/>
            <a:r>
              <a:rPr lang="en-US" dirty="0"/>
              <a:t>meat, eggs, milk, etc.</a:t>
            </a:r>
          </a:p>
        </p:txBody>
      </p:sp>
    </p:spTree>
    <p:extLst>
      <p:ext uri="{BB962C8B-B14F-4D97-AF65-F5344CB8AC3E}">
        <p14:creationId xmlns:p14="http://schemas.microsoft.com/office/powerpoint/2010/main" val="3289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590800"/>
          </a:xfrm>
        </p:spPr>
        <p:txBody>
          <a:bodyPr/>
          <a:lstStyle/>
          <a:p>
            <a:r>
              <a:rPr lang="en-US"/>
              <a:t>Which of the following was not made from animals:</a:t>
            </a:r>
          </a:p>
        </p:txBody>
      </p:sp>
    </p:spTree>
    <p:extLst>
      <p:ext uri="{BB962C8B-B14F-4D97-AF65-F5344CB8AC3E}">
        <p14:creationId xmlns:p14="http://schemas.microsoft.com/office/powerpoint/2010/main" val="143320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gelatin_jel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1800"/>
            <a:ext cx="2400300" cy="1590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79" name="Picture 3" descr="Gum%20Drops%20–%20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76800"/>
            <a:ext cx="1828800" cy="1800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0" name="Picture 4" descr="l598-6836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1336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1" name="Picture 5" descr="DSCN0844,%2015-5-10%20lawn%20fertilizer,%20resiz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2667000" cy="2000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2" name="Picture 6" descr="200411314654_full_EA%20Lipstick%20fu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"/>
            <a:ext cx="1685925" cy="2290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3" name="Picture 7" descr="film-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1905000" cy="190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4" name="Picture 8" descr="uhug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2286000" cy="2286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5" name="Picture 9" descr="marshmallo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1800225" cy="1720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6" name="Picture 10" descr="biomargar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1714500" cy="15049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72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Answer!</a:t>
            </a:r>
          </a:p>
        </p:txBody>
      </p:sp>
      <p:pic>
        <p:nvPicPr>
          <p:cNvPr id="253956" name="Picture 4" descr="biomargar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638800" cy="4949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29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57610C-881E-48C1-B2CE-817484E1A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(Research and answer in your notebook.)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7802F7-80E5-4E8E-9076-9CA2A7DE1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animal by-products?</a:t>
            </a:r>
          </a:p>
        </p:txBody>
      </p:sp>
    </p:spTree>
    <p:extLst>
      <p:ext uri="{BB962C8B-B14F-4D97-AF65-F5344CB8AC3E}">
        <p14:creationId xmlns:p14="http://schemas.microsoft.com/office/powerpoint/2010/main" val="3875570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By-Products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1. Wool</a:t>
            </a:r>
          </a:p>
          <a:p>
            <a:pPr>
              <a:buFontTx/>
              <a:buNone/>
            </a:pPr>
            <a:r>
              <a:rPr lang="en-US" dirty="0"/>
              <a:t>2. </a:t>
            </a:r>
            <a:r>
              <a:rPr lang="en-US" dirty="0">
                <a:solidFill>
                  <a:srgbClr val="FF0000"/>
                </a:solidFill>
              </a:rPr>
              <a:t>Leather </a:t>
            </a:r>
          </a:p>
          <a:p>
            <a:pPr>
              <a:buFontTx/>
              <a:buNone/>
            </a:pPr>
            <a:r>
              <a:rPr lang="en-US" dirty="0"/>
              <a:t>3. Candy and chewing gum from animal fat </a:t>
            </a:r>
          </a:p>
          <a:p>
            <a:pPr>
              <a:buFontTx/>
              <a:buNone/>
            </a:pPr>
            <a:r>
              <a:rPr lang="en-US" dirty="0"/>
              <a:t>4. </a:t>
            </a:r>
            <a:r>
              <a:rPr lang="en-US" dirty="0">
                <a:solidFill>
                  <a:srgbClr val="FF0000"/>
                </a:solidFill>
              </a:rPr>
              <a:t>Gelatin - from horns, hooves, bones, and hides </a:t>
            </a:r>
          </a:p>
          <a:p>
            <a:pPr>
              <a:buFontTx/>
              <a:buNone/>
            </a:pPr>
            <a:r>
              <a:rPr lang="en-US" dirty="0"/>
              <a:t>5. Glue, cosmetics, waxes, soap, lubricants, brushes, etc.   </a:t>
            </a:r>
          </a:p>
        </p:txBody>
      </p:sp>
    </p:spTree>
    <p:extLst>
      <p:ext uri="{BB962C8B-B14F-4D97-AF65-F5344CB8AC3E}">
        <p14:creationId xmlns:p14="http://schemas.microsoft.com/office/powerpoint/2010/main" val="38118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474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Franklin Gothic Book</vt:lpstr>
      <vt:lpstr>Franklin Gothic Medium</vt:lpstr>
      <vt:lpstr>Impact</vt:lpstr>
      <vt:lpstr>Wingdings</vt:lpstr>
      <vt:lpstr>Wingdings 2</vt:lpstr>
      <vt:lpstr>Trek</vt:lpstr>
      <vt:lpstr>Impact of animal agriculture</vt:lpstr>
      <vt:lpstr>Animal Products</vt:lpstr>
      <vt:lpstr>Livestock Products</vt:lpstr>
      <vt:lpstr>Livestock Products</vt:lpstr>
      <vt:lpstr>Which of the following was not made from animals:</vt:lpstr>
      <vt:lpstr>PowerPoint Presentation</vt:lpstr>
      <vt:lpstr>Answer!</vt:lpstr>
      <vt:lpstr>What are animal by-products?</vt:lpstr>
      <vt:lpstr>By-Products</vt:lpstr>
      <vt:lpstr>Wool</vt:lpstr>
      <vt:lpstr>By-Products</vt:lpstr>
      <vt:lpstr>By-Products</vt:lpstr>
      <vt:lpstr>Economic Impact &amp; Importance</vt:lpstr>
      <vt:lpstr>Money, money, Money </vt:lpstr>
      <vt:lpstr>Trends in North Carolina </vt:lpstr>
      <vt:lpstr>Animal Welfare and Rights</vt:lpstr>
      <vt:lpstr>Animal Welfare</vt:lpstr>
      <vt:lpstr>Animal Welfare</vt:lpstr>
      <vt:lpstr>Animal Welfare</vt:lpstr>
      <vt:lpstr>Animal Rights</vt:lpstr>
      <vt:lpstr>Welfare vs Rights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Greene</dc:creator>
  <cp:lastModifiedBy>Sarah Smith</cp:lastModifiedBy>
  <cp:revision>7</cp:revision>
  <dcterms:created xsi:type="dcterms:W3CDTF">2013-08-08T11:54:49Z</dcterms:created>
  <dcterms:modified xsi:type="dcterms:W3CDTF">2018-03-26T21:50:14Z</dcterms:modified>
</cp:coreProperties>
</file>