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7" r:id="rId2"/>
    <p:sldId id="257" r:id="rId3"/>
    <p:sldId id="333" r:id="rId4"/>
    <p:sldId id="261" r:id="rId5"/>
    <p:sldId id="264" r:id="rId6"/>
    <p:sldId id="265" r:id="rId7"/>
    <p:sldId id="334" r:id="rId8"/>
    <p:sldId id="335" r:id="rId9"/>
    <p:sldId id="270" r:id="rId10"/>
    <p:sldId id="338" r:id="rId11"/>
    <p:sldId id="363" r:id="rId12"/>
    <p:sldId id="276" r:id="rId13"/>
    <p:sldId id="339" r:id="rId14"/>
    <p:sldId id="340" r:id="rId15"/>
    <p:sldId id="341" r:id="rId16"/>
    <p:sldId id="342" r:id="rId17"/>
    <p:sldId id="286" r:id="rId18"/>
    <p:sldId id="343" r:id="rId19"/>
    <p:sldId id="364" r:id="rId20"/>
    <p:sldId id="290" r:id="rId21"/>
    <p:sldId id="345" r:id="rId22"/>
    <p:sldId id="344" r:id="rId23"/>
    <p:sldId id="346" r:id="rId24"/>
    <p:sldId id="347" r:id="rId25"/>
    <p:sldId id="348" r:id="rId26"/>
    <p:sldId id="302" r:id="rId27"/>
    <p:sldId id="349" r:id="rId28"/>
    <p:sldId id="350" r:id="rId29"/>
    <p:sldId id="352" r:id="rId30"/>
    <p:sldId id="351" r:id="rId31"/>
    <p:sldId id="313" r:id="rId32"/>
    <p:sldId id="353" r:id="rId33"/>
    <p:sldId id="319" r:id="rId34"/>
    <p:sldId id="354" r:id="rId35"/>
    <p:sldId id="355" r:id="rId36"/>
    <p:sldId id="356" r:id="rId37"/>
    <p:sldId id="357" r:id="rId38"/>
    <p:sldId id="358" r:id="rId39"/>
    <p:sldId id="366" r:id="rId40"/>
    <p:sldId id="359" r:id="rId41"/>
    <p:sldId id="326" r:id="rId42"/>
    <p:sldId id="361" r:id="rId43"/>
    <p:sldId id="362" r:id="rId44"/>
    <p:sldId id="36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65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3018-2E9A-42A1-87B9-8A2463F41364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F2EE-50BF-47DD-B605-D76034906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C4C0D9-A872-463C-969C-A0FA82D76519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6BBC83-BB33-4886-BEA2-F3480AE9AC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QwcbRgnXtHzk6M&amp;tbnid=QW-l97ha5HG5sM:&amp;ved=0CAUQjRw&amp;url=http://www.lusscroftfarm.com/&amp;ei=aqcDUrCPJbTUyQHHwIHgCg&amp;bvm=bv.50500085,d.aWc&amp;psig=AFQjCNEFp7qpTLFaglM8RNF0w0e7Ck-PHA&amp;ust=137605749996221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31MdMlZJuKotgM&amp;tbnid=Jelbcj6uHZlcrM:&amp;ved=0CAUQjRw&amp;url=http://www.nytimes.com/2007/12/06/business/06meat.html?pagewanted%3Dall&amp;ei=D6gDUp3sK-nYyQGVzoCwCA&amp;psig=AFQjCNFSkqGS5q6ReIUn23XyV9WQ8FFJeA&amp;ust=1376057719813572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iCJzWokk3xGsTM&amp;tbnid=UFnwjNk-Bxt_8M:&amp;ved=0CAUQjRw&amp;url=http://kansasagnetwork.com/2013/04/pork-and-dairy-groups-launch-initiative-to-counter-animal-abuse/&amp;ei=LKgDUtyyCMbhyQG2i4DIDA&amp;psig=AFQjCNGoPYK05dDQUv01OqmgwV8jP-zJDw&amp;ust=1376057765559562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AW234O6c3xWGBM&amp;tbnid=fouY85k2s9XNmM:&amp;ved=0CAUQjRw&amp;url=http://liberationbc.org/blog/2009/02/are-eggs-and-dairy-worse-than-meat/&amp;ei=PagDUrKTKYKEygGN_oHgBg&amp;psig=AFQjCNGoPYK05dDQUv01OqmgwV8jP-zJDw&amp;ust=1376057765559562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AW234O6c3xWGBM&amp;tbnid=fouY85k2s9XNmM:&amp;ved=0CAUQjRw&amp;url=http://liberationbc.org/blog/2009/02/are-eggs-and-dairy-worse-than-meat/&amp;ei=PagDUrKTKYKEygGN_oHgBg&amp;psig=AFQjCNGoPYK05dDQUv01OqmgwV8jP-zJDw&amp;ust=1376057765559562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m3tUmHL9OFGETM&amp;tbnid=mNqJRZVRtnAzvM:&amp;ved=0CAUQjRw&amp;url=http://www.robertogiraldo.com/eng/papers/swine_flu.html&amp;ei=lKgDUo2NLIn7yAGI0ICYAg&amp;psig=AFQjCNGnVpV8dB4C1kgQ_XQELUnUJsRLNg&amp;ust=1376057859956020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frm=1&amp;source=images&amp;cd=&amp;cad=rja&amp;docid=16BRe0FJXByajM&amp;tbnid=7Qd_pZDPBEAHLM:&amp;ved=0CAUQjRw&amp;url=http://www.siouxnationag.com/swine/swine-services/&amp;ei=56gDUsOhKojI9QT324GIBg&amp;psig=AFQjCNFP6Gftd_UK9Xe63ux1L6J-qJvX2g&amp;ust=1376057919704256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docid=5wgV1puHE9N7iM&amp;tbnid=bYPm3zGYDyu07M:&amp;ved=0CAUQjRw&amp;url=http://www.wired.com/wiredscience/2013/01/poultry-transparency/&amp;ei=NakDUsDgO42Y9QTQj4H4BA&amp;psig=AFQjCNHt7TvKS-1a8dXZjgcZQtX5-eMoLg&amp;ust=1376058026423885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caZBz9BtnCh9LM&amp;tbnid=dDCqB0A9RYTajM:&amp;ved=0CAUQjRw&amp;url=http://www.examiner.com/article/bison-is-healthier-for-you-than-chicken-or-salmon&amp;ei=2KkDUvK7OpTA9gT__oGgDQ&amp;psig=AFQjCNFUg8kxA6cccYRPpKzgjZ_ieIcoFg&amp;ust=1376058177069425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docid=SQ_S1AYbc7fvdM&amp;tbnid=Pe_M9tkIddtcyM:&amp;ved=0CAUQjRw&amp;url=http://www.peta.org/issues/animals-used-for-food/chicken-industry.aspx&amp;ei=d6oDUpaRBIqc9QTykYDYCw&amp;psig=AFQjCNFsc5JRGutYY1ZgSOfwA3FWT4anxQ&amp;ust=1376058277701834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HUKgRGJtQ1GdOM&amp;tbnid=Q-9bLDoWkW2yuM:&amp;ved=0CAUQjRw&amp;url=http://lomomarket.com/producers/prodigal-farm/&amp;ei=OqcDUua2LuryyAHtwoHoCA&amp;bvm=bv.50500085,d.aWc&amp;psig=AFQjCNEFp7qpTLFaglM8RNF0w0e7Ck-PHA&amp;ust=1376057499962213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docid=tQA5mqlMJ0kDnM&amp;tbnid=HMAFHThTPsAeTM:&amp;ved=0CAUQjRw&amp;url=http://ocj.com/2013/02/fortkamps-pullet-starter-house-saves-heating-cost-with-agrithane-spf-insulation/&amp;ei=P6sDUqKUGYHm8QTq14HwAQ&amp;psig=AFQjCNHaSx0USYBmISPCPZxoMUFh4lEfug&amp;ust=1376058449405039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iFxNJ1gZmQkFaM&amp;tbnid=E3uAnQD0HjaMJM:&amp;ved=0CAUQjRw&amp;url=http://futurebeef.com.au/topics/breeding-and-genetics/crossbreeding-systems-for-beef-cattle/&amp;ei=66wDUqfwIoym9gTSy4HIBA&amp;psig=AFQjCNENkZ-npmLgjKrKgygQc4tmxrG_PA&amp;ust=1376058959566589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-wuh4zBnbKUHKM&amp;tbnid=KBpCpOwPB-uAWM:&amp;ved=0CAUQjRw&amp;url=http://www.wlfarm.org/?attachment_id%3D1322&amp;ei=HacDUpWnGqWbygGoyYH4BA&amp;bvm=bv.50500085,d.aWc&amp;psig=AFQjCNEFp7qpTLFaglM8RNF0w0e7Ck-PHA&amp;ust=1376057499962213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MsvChYRNJK5RrM&amp;tbnid=dQrKCxqD-CVcpM:&amp;ved=0CAUQjRw&amp;url=http://theeagle939.com/beef-cattle-price-on-the-rise/&amp;ei=uacDUrrZMeT8yAGmq4DABA&amp;psig=AFQjCNGIFtQxX2bGhrEGh44IsQk-MSX4bg&amp;ust=1376057635010505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MsvChYRNJK5RrM&amp;tbnid=dQrKCxqD-CVcpM:&amp;ved=0CAUQjRw&amp;url=http://theeagle939.com/beef-cattle-price-on-the-rise/&amp;ei=uacDUrrZMeT8yAGmq4DABA&amp;psig=AFQjCNGIFtQxX2bGhrEGh44IsQk-MSX4bg&amp;ust=1376057635010505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829761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Animal Agriculture Processes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2" y="5686995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Objective 5.02: Understand the process for producing, breeding and marketing agriculture animals.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caroldeckerwildlifeartstudio.net/wp-content/uploads/2011/04/IMG_1546_edited-1%20copy%20lusscroft%20sharper_edited-1%20copy%20best%20color-1024x36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" y="2133600"/>
            <a:ext cx="5932271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8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Processing Beef Products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amount of time involved in producing beef cattle is significantly longer compared to swine and poultry. </a:t>
            </a:r>
          </a:p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Most beef cattle are grown independently, not on contracts.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graphics8.nytimes.com/images/2007/12/06/business/06meat_span.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6044"/>
            <a:ext cx="4038600" cy="21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1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Cattle Production</a:t>
            </a:r>
            <a:endParaRPr lang="en-US" dirty="0"/>
          </a:p>
        </p:txBody>
      </p:sp>
      <p:pic>
        <p:nvPicPr>
          <p:cNvPr id="7170" name="Picture 2" descr="http://kansasagnetwork.com/wp-content/uploads/2013/04/Dairy-Cow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426059" cy="27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Dairy Cattle Production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Dairy cattle production in the United States continues to shift towards larger herds that allow producers to maximize production and profits. </a:t>
            </a:r>
          </a:p>
        </p:txBody>
      </p:sp>
      <p:pic>
        <p:nvPicPr>
          <p:cNvPr id="8194" name="Picture 2" descr="http://blog.liberationbc.org/wp-content/uploads/2009/02/cows_dairy1_us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924300" cy="26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39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Types of Dairy Cattle Operations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Intensive Dairy Production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Animals are raised in a more confined setting such as an open lot or tie stall barn. </a:t>
            </a:r>
          </a:p>
          <a:p>
            <a:pPr marR="0" lvl="0" rtl="0"/>
            <a:endParaRPr lang="en-US" sz="14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Pasture Dairy Production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attle are turned out on pasture continuously or for portions of the day. </a:t>
            </a:r>
          </a:p>
          <a:p>
            <a:pPr lvl="0" rtl="0"/>
            <a:endParaRPr lang="en-US" sz="14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Some producers us a combination of both types. </a:t>
            </a:r>
          </a:p>
        </p:txBody>
      </p:sp>
    </p:spTree>
    <p:extLst>
      <p:ext uri="{BB962C8B-B14F-4D97-AF65-F5344CB8AC3E}">
        <p14:creationId xmlns:p14="http://schemas.microsoft.com/office/powerpoint/2010/main" val="202391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Production Cycle of Dairy Cattle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Mature cows are milked 2-3 times a day after they give birth and their lactation cycle begins. </a:t>
            </a: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Calves are removed from the cow 1-2 days after being born. </a:t>
            </a:r>
          </a:p>
          <a:p>
            <a:pPr marR="0"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A. Male calves are typically used for veal or are raised as slaughter steers. </a:t>
            </a:r>
          </a:p>
          <a:p>
            <a:pPr marR="0" lvl="2" rtl="0"/>
            <a:endParaRPr lang="en-US" sz="1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B. Heifers are either kept to become replacements or are used for meat. </a:t>
            </a:r>
          </a:p>
          <a:p>
            <a:pPr lvl="2" rtl="0"/>
            <a:endParaRPr lang="en-US" sz="1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 2"/>
              <a:buChar char=""/>
              <a:tabLst/>
              <a:defRPr/>
            </a:pPr>
            <a:r>
              <a:rPr kumimoji="0" lang="en-US" sz="23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C. </a:t>
            </a:r>
            <a:r>
              <a:rPr lang="en-US" dirty="0">
                <a:latin typeface="Arial" pitchFamily="34" charset="0"/>
                <a:cs typeface="Arial" pitchFamily="34" charset="0"/>
              </a:rPr>
              <a:t>Replacement heifers are typically raised in feedlot or pasture settings until they are ready to be moved in with the dairy herd. </a:t>
            </a:r>
          </a:p>
          <a:p>
            <a:pPr marL="630936" lvl="2" indent="0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7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100" b="0" i="0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Production Cycle of Dairy Cattle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indent="-228600">
              <a:spcBef>
                <a:spcPts val="324"/>
              </a:spcBef>
              <a:buSzTx/>
              <a:buFont typeface="Verdana"/>
              <a:buChar char="◦"/>
            </a:pP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Replacement heifers are bred around 15 months of age and begin producing milk 9 months later (2 years of age). 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5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During the lactation cycle, cows are re-bred.</a:t>
            </a:r>
            <a:endParaRPr lang="en-US" sz="2500" dirty="0" smtClean="0">
              <a:effectLst/>
              <a:latin typeface="Arial" pitchFamily="34" charset="0"/>
              <a:cs typeface="Arial" pitchFamily="34" charset="0"/>
            </a:endParaRP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blog.liberationbc.org/wp-content/uploads/2009/02/cows_dairy1_usd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23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100" b="0" i="0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Production Cycle of Dairy Cattle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Approximately 60 days before they give birth again, they are “dried off” (quit producing milk) in preparation for their next calf to born. 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average production cycle of dairy cattle is 5-7 years. Animals are then processed for their meat.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71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Processing Dairy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Milk is collected into large tanks at the farm and then transported to processing facilities. </a:t>
            </a:r>
          </a:p>
          <a:p>
            <a:pPr marR="0" lvl="0" rtl="0"/>
            <a:endParaRPr lang="en-US" sz="105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fluid milk is separated and then re-blended to make skim, 2%, whole milk, etc. </a:t>
            </a:r>
          </a:p>
          <a:p>
            <a:pPr marL="109728" lvl="0" indent="0" rtl="0">
              <a:buNone/>
            </a:pPr>
            <a:endParaRPr lang="en-US" sz="12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Fluid milk is pasteurized and homogenized.</a:t>
            </a:r>
          </a:p>
          <a:p>
            <a:pPr marR="0" lvl="2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Pasteurization- rapid heating and cooling of milk to remove harmful bacteria. </a:t>
            </a: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Homogenization- dispersing fat droplets so the milk stays uniformly mixed. </a:t>
            </a:r>
          </a:p>
        </p:txBody>
      </p:sp>
    </p:spTree>
    <p:extLst>
      <p:ext uri="{BB962C8B-B14F-4D97-AF65-F5344CB8AC3E}">
        <p14:creationId xmlns:p14="http://schemas.microsoft.com/office/powerpoint/2010/main" val="48541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Dairy Products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excess fat removed from the fluid milk to make low fat milk such as skim and 2% is used to make products such as eggnog, butter, whipping cream, etc. </a:t>
            </a:r>
          </a:p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Other dairy products made from fat and butterfat at value added facilities include ice cream, yogurt and cheese.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3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Production</a:t>
            </a:r>
            <a:endParaRPr lang="en-US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gIDAQAAAAAAAAAAAAAABAUDBgACBwH/xAA9EAACAQMDAgUCAgkCBgIDAAABAgMABBEFEiExQQYTIlFhcYEUMhUjQlKRobHB0TNyByRi4fDxFkNTgpL/xAAXAQEBAQEAAAAAAAAAAAAAAAABAgAD/8QAHhEBAQEBAQEBAQEBAQAAAAAAAAERAiExEkFRA3H/2gAMAwEAAhEDEQA/AOTz6PqEa7vK3L7qc0JGkjOIQp35wFxzmugNOiISK8s0s5pjevCGeH9oDkVsYq03SY7BFknUPcEZwei04tSZwMsRg9KimkWa4ZkPpPSiLeSNW6jNTvqpDuxHlgE1PqcFvqFo8MuN2PSe4NAtcqtsSCMgVU7/AMQTBm2thlNX5Poww0fT0WZ/xg3FGxjtVst49N8vZJbR4I9q5/o+rzXN1hssznoKvNjYzzxhpB5Y92qJbvjUi13ToLG5jmt2P4Z29S5/LVs024tbi0WO1cAAdBSvXNEuLiwdYWVzj3qr6Pb6tplwS23APKh639b7F/e4a2bAOT9aPi8rVLZra9iWSJhj1DNVCa8mYqzYye2aYadqU0bYI4rTrK2Kh428L3GhTGe33SWTnhuuz4NLdMupLaDbnrzXX0u7XUrV7W8VZI3GCrDNc68Y+Hf0MfNtCXtWPp91+KbNmxpffUnh+C51K+DhikC/mYmrnBpmnglXlmfPXBxVT0K9jtrWKPOPerbAwkUNGeCKJjdUDqfg2CaNpdIuXWYc+XIcg1R724utOne3vUaOReoauqxLLtDRn1CgfE3hyLxJYZYBLuLlHx1+D8VV5ladVy5b7JzuqUXnHBpjceGF8hgoaKaPhl+arBguVDnBwjbTU3jFfqHMd8R3q46B4WnvoRc6jI1vC3KoPzGq54L0eS51iI3aZijG/B6E9q6Dqd+VcRocKvAApkk9ot/kB3HgzTWO+3up0kAwCWzVP8SabcaQ+9mDxscbhV2ivXHBNLfEjw3dk8cmDx0o66l8Elc+k1J4CrIcke9H3morcRIdw3Y5FI50SS6CWwZ8fsnsad+GtOid/wAZfr6FPoRq05/htFaZpV5dJuEWEPRmOKbQ6Rdwrjz1z9Ka2GowTMwXCqo4FQX94yt6OmetF45xv1QM1pqMa7gok4/YNKzbahK5HlMv+84p3+PaIbmcKPc1MmpQ3KlWw4+Kn88ttVqLw7NLOZrt4yB+VA3X61LdWGrMuI1jEQ6JE2KYXqTxZkiBeE98cr9aB/GOvKsRV75g9IrlLiNxHPHIjE49QoRMF5ZCPgVY73WDJazQsochD6iOhpVYWcV0hSabysjIOM80859a0uyD3rKcHw5MTmO7tmXsSSKyjDsCy3g24zWuk6qYDMmfzCkrXBPU0PHIxmXnAJqkr3oNjcXrNcSnbBnjjrVhgsdPDYaAsfcmpNM8oWMcUWAFQdKjlYoxxwK3w26KuNDtLiAi3doWI45yK5f4gsJ9M1BorteCchh0YV0uzuXLYJJoDxnpR1PTTIiZkj5X3rbKPVTtLmDT41uLGJVkdeGJzirDpmtTyIonlaRmqiWMjJJ5UoOBxg9qdQXAhYFDj4qKuZYs99qVwkDCIMM+xqsJqckVw5ck596f6RFqWot/y9m0kJ4LNwKa/wDwYXADXwWGMNukKtyR7VpzTs5J9CttR168jNhAxgThpDworo9l4Xs4FU3szSP3C8CtNPu4bGOO00+BYreMYAFPoHjuo937WOhqpIi2gl8P6Yx/VrJH87qj1TwjDfWbwLMw3DgtyKMjulgnMMx9J96PMjRKGVt0R6H2pT64f4n0HUfDkgFym6AnCTJ+U/X2p34S1ITxiJmycdK6PrNva6rYS2d2ivG645rlul6Uvh/Vrqa+mCWcP+nzy9GZdit2OhadE5b0rkmmi2zod2B84qmW/i+Oe2AsYyjE9T7Vq/ia+tXLKdwI6U/uTwfmmPia1ETi4UDDcNXMrqG4jmvY9q4LFgPjFXa48ZWuo234K+tnWd+A68D60P4e8OSz6g8+osPw0Z/Nkev2q5ZYLLDTwlZv+iI7h4yjuo6jmtrm09bO4P3q2QX+nwQBET9WvGRSbxA8ckXnWzhk7j2o6zGirXshiBweKWN5t9OlvDlmc4+lbapcny2K8k8YFOvCdidNtWvb4fr5Pyqf2RXCTa6W5G+neD9M00CaSIzXLcszHp9qnvNBs7pSBH5f+3iiDctcSlycIKkSct9K6WoUe90yfSboqrkxHo1Ew3EUihXbkUZ4yuUisdx/MDxVKS8MhBB61Grk0/vYzet5aMBGvU+9T2lvHbDCjtSSK6dcYY4pjBe5XnrQcPLa4UDa2MHjmleuaQyxtdWPqXq8Y6j5FQT6jHAuZPt80Vpd/KzGXOFP7Jpl/icVWfH4cgdWYA1uo2AKDR/iEQNqyrboFXaHcDpuPX+1Ld/6xgcqc9DVXzkT2iBKwGOayoRjHJ5rK5qxVWVwSGUjFagkV066mhePYIo1H+0VV9TsbeTcdiq3Zl4rrbIiemPh3XNsturnhwEb61dnthIBIThcVyC0jnjuliiRnfcCoUZrr9lOvkQJMAZNo9Oe9LCbW2VRvC4FExpHICrHg9qIj8wJgxrt9hUEzRKCV4b2rBzzx34caxn/AEhZrmJj6wO3zRHg/wAKS3vl32qZjthysZ6v9firqSs0J/FoGi7Ke9SxyEwPcOQkK+lB2rZDphHcQwIsMOyNAMAAULqNzvTy4yT7k96RW0wuLomFsjPqOetOtihfV3FTetnivziKzd4yXVN5XtTrTZkkLMoKjPIDdDVf1USRWUZjLBCx3Y9630qQwwK4JG41uac80y16coRn83Y+9S6FqpmjMEhzn3oDV917Y+fB62jJ3Ae3egNKcpIj8DBotsrZ4d6rqC2bhWbrVPvfC+reJr6RrJQlqx5nnbC/buauFxoianfRXV6xFqoBEQ6yH59hT5Z8ARRIFRBgBegFXm/UbnxV9C/4bRWSqLrVHkbuI4sD+eaaXHgG3Zcw30oPYugIp5BdIr4YfBNMVkyoK4K4+tb8xv1XMJ/CN1pbXL3tnBewNjbIOw+nUUPbxRW0ElvbXEsKyc+VMSyg/BrqhuoySkienvmuYf8AE+1bSWhms1PkXLYUr0Vvap62fHTmy+UNp2qy6Zqi2d6hdZBwCcgj3FT61exIhktOEbhox2rfSntLmyh/SECyyx/lZuoprEmkSYU2SDHRl61pfM0XyqzplgYR+NuELO3KRntRMsk88oMxKIOxpvqVzYWarmUlT046UqvVa5iDWrCVTyCpFF8ng9vrDcogwDwK9GqRhT2xSKd5IGKzqyN7NR2leHtR1bbIB5Fv/wDkcdfoKmS2nyK94vvzdII4wT8CqzF5kfDoy/UYru2naLpWkplYlmuO8j8mtrh7aYkS20JU9iorp+PPR+nGLGKe6DGCMsFGSfat4rg5wTiusNY2AjZEt0RG67BgiueeJvDb6UGurSQzWxOSD+ZPrU3kzrQgWOXDOc4pjC6pGAvAqtx3DYwDRUN0xZV+eak0QX36lJMRuAYDnvj/ANU5vorPWl3grBdDv2NIEfEW8jlmrXzyDkHFdOrniOZ/UsmkaijlREGA/aUjBrKj/SU68CZsD5rKnxXrVrltowxNZLNDAqS3a788iPOM/Wi9N0dzbefPJEpxlImfBb60uXSb3VLqUsVR1PqDdEFONDiw1OFlMlraxQAjHpHNei6ZX8wSHI5Fa6doXkI0Zu0JIyMKcZoS/tL2BjGIJGJ6FFJBqbtpzB9r4puLLUllllLQ9GHbFWya9t75orq2J8phk5GM1XPD3hEqFvdaI90tz/f/ABTu9nRR6FGBwAKv2RNy/B0bi5/1WKQDgkd/gUFq1wbqNbWHMdugxgUHDfSqTgAr+63IqG9u5JF52qPZRip6unmZRmiwwxTsltIWIQs2enFWSyuhFiRkSRHXuoYr881T/C92BrKxP+WRSpq3pbtbI0TjgE7T8UY1HSpbzQlZoCFbkNC2AfsQR/SoBbWgiWILPtXkHcoP9K20u6jZJbWQ4fOY89/cVO8ODyCMfFFtPMj2zSzgUqPM2tnJLA9ftUel+Gla5V0vY3jDZMTIVJ+AckVpMBsJy+0DtU+nXBUbT35HNM6/03nwykt52kYMyDaeRuHFR3VzFbR7EO5icEitLiZ5ORksQOfegxES2XwSOf55FXevHPGh1GbfuRSowMZ70fpuryo48wEhgODQph4IA5HTP0raCHDAdD/auf6unIdyS287hkcp7g9qS+JjZapYHTpw+0MHSRcblI7gYoloGzke1Jddhkjjz6stgDHWq66uHjmWlr6HcWNsZ1dbi1Bx5iDDJ7bl7fXkV5GhGHZiAB2pxoeptayKJAWRhtYN0YexqfV9GtrhGk0q8hiVuTBMSu0/B9q55L7FWWXKqGt2iXtg5RyCTSnTLKRZljZ38vOCVNWq80OSx0p5pLu0kVeCokYEn4yBml+mX8FmBsi8yXP5m7VWKnWQ/g0O1hlS81A+aIwBDGegHufmiJ9SeVtkWEjHbpS59Qe79TdKAvLzaNqV1vUk8cctpnNeqg65NCNeq3qJ5pD+Jcvhjwa3E4656VzvVqvydSXgj5DcGl1/dRyQSoxyrqQRSy+v+NtLJrxthGa2nFYkPlzOn7rEVPbOSxOegrRbOe8lnliUFVJzk4z9K2sFywB6lv6VUnot8EXknlmOMdlyagMvFELZX2p3kgsbaSUZxuA9IA9z0FTNo0ceEn1KFZf3UQsoPtn/ABWs2tPhb5grKNbw1qjEmJIZUPR1mAB/jzWUY2nc2j3lxch43iEZ/aL4/lTK5sBZWBkSXzJGI8wgYBwKCjZ8g7uM0fLdeZD5IIx81tjS0nsrqLzzG/pyfTk1abK4khxghk7iqjf6eXyyHa45BHY040aaQwxiYnfj1Zojr9WK6XzUJV88Z5qs3nmRyHJ4NMLi7aLZznAI+1Kb64V881XXxykytfOIHFCXF16TzUMs+B1pZdT8nmoWJsr2SLUVkjPqUZ611qC8/SGm207AqzxZb4Nck8K2bajrSRf/AFr6pD8CurSOsdqUjX8o2gD2q5EX6VSSgTkBuOmaLt/EEdvtt9TkPlnhJupX4PxSKeVWcbT1pNqCS3kwjBIRfzfWifFWOpIYZ4N6SJLEw4ZDkGhguLhRGOOhqn+E0u7PUYIIZWELt60PIxXRI7FGkEithf3R70fkfr/UTFlXcvWh/wARKeSoOPjFe63crpthLdThzHHydnWt7MGWCOTByRyGHODWsuJBzX5iDNnPzUsFzKcYGWJ4qd7FcksM5OBj6/8Aep7e12HOMZ6VHpSwznA8zIz3JrW/hE8AU4znihNZnltYvMgthOwZFC98E4J+1ObeJZ7YFj1AIIHQ1eNLhClrGMc7fimNpZ+auEyQOp7Cpb54tOtvOSNJHL7cuMgfahP05cMvp2KPgYrST+qvWzwu8YRNLb21pBGzrGxZ5QpwCewqtw2ZCqNver7Fq7HiZQRxnikviO706yuElERO/llU4Apsn1PNvwvEZit+B9qTXJOTk08uJYjEk0TlreX8p9j7Gq5rEywKSDR0YBvLhYgWY4IphoGj32qsJplaC167m4LD4rfwtoRvpV1HUF/VA5ijbv8AJq9PLHGm0EYHQCnnn/U9df4Et9O02zUBLZHYftMMk1NPFpM0e26sYWz/ANAqPO5d2MCg7lzkhcjFdPiSzUPCOhSjzLXzbU5J/VvkZ+hqgmxSy1p7NZhMsb7fMAxnP/urpeXzw7hzs74qhxXhiu3vSAxMpbB781MspynnibxPIYTYafGYIV4f07S3xjsKpqyyPMGJJbr1qyaubW4MTMCgmX9XL15/dNK7SzZVMjjHPFT1u66SzPBUV/crGoHQCsrzcBwWH8aypB00iRIBtySOppbLfJEfWxJ9lBNeSXHmqFDkGoFhP4lmBwGHIqmnhvaX8ciqTgg9Qana4VeYzScKiLhBlj7UXa6VfXOGYiJPdutGncbXV88h6EYFL5Z2k4XPzVhi0KBBmeZ3PsOKm/CWUSlFgUg9c1q2qXPcAAgE596XySk5zVu1HR7CYEoDC3/SeKqWo2klo5GdyfvCtBau3/Di28u1ur1usjbF+gq0zXpjjkVApZxtye1IvDn/AC2hWsY6lNxx7nmi2fcxJ7cGq1MnoU+hiuwcjk1vHGi+ogc1IcFM9xUMkmKnV3058PoJdSVlxiNST8Vc7aQAAZzzVR8IYa3u5ejbwM/anUNyY22sRycg1WueG2oRCWIKyhl6tkVBbxeREoUZGOKMk2zxLn8rLz8ioLtgigZ2gdKa0QPKC49QBDcj7VKswyAMZPX4pbcbS27qD3qazYDBIPHvXPFDpbcSBpH3ZXBxnij4l8u3Pb4qG0kSZiBz2xW1/cpbQBWOCzYFUC3X3U2aq55aUf0pGAwIxyoFS61e+ZqENuR+rjQux+T0ra3YNwOlRfaqeRrE7AHd1/pVf8SJJJHIrc5HpNWeeAiEuSAuKr2oX9t+GyrCXfwgXvVSeHnz0i8L38qWkkFyPMh3YIHUfI+RRn6KkvNVEExLWqASb8fnU9B/moPClzYnULi11HECP/pFuBu9iaukdt5KBXAOBjjp9qeYf+ljdXSOBViwqgYHFDM6FxknPXFeXEuAR1PQD3qNUfOW7DHFU4pJpnHQtjHO2lt1dewYfWipCR0bK+3U0FdopRjiptMhHrt0q2cj7vVtOB81WLCC2naOK6leNSeqrmiNduAd0Of2+KBjZPLkPJdfyge9M+H7VpVdPtbcR4d0Xld4zSjVr+CRNsSbSKiW8/VBzlSw9Sn3pbc3KFSSRRVZA5nfJ5rKHLEklQcVlbAau4HxU9rPJcusFvGXkPGAOlKLVLnUblYLcZY9T2A9zV90Wwg0yARxANKf9STHJ/7U41ojSdIhtI/NuG8yXv7Ue0oIwq4HaolJbnJ2j3qOV/Vwcf1rfEtpJMA5oWVeM4x9KlOAc5z9qgnmG0gVNVC69fAJJqvXrlmwecnGKb30pGcnIpHJlruNR03VM+qXa1fFtHGvAVQKnjQkkk8YoGyYLGD3osyfqx2zVBsxwvJ6jpQc7YHUVI78Zz96Emf0kg/egrf4OlC6NPkdZD/ahtWujCrSbyFWh9Auhb6H6uryMQPvSbxRemVI4Yv22xit1f4OZ/V98C68msadJExPnWrbW3HqDyD/AFH2prqgG7Fc68Kx3OkzJPCD0w47OD1BroCXMd9HFLGc44YHqPaql3wWZQTyLbxEPknriorHUklDIcAj2ouezRldnkKyHoRyFH+a2gitVADKrE9xWvnipPDLSl5Tj70o8U6lGkxiDLmEbj9ac2Jjt/8ATJKgekE5OfauTeJrwpPegyFiZXXd3POKnvyYJNpha3ct0ZbqRwWkbOPjsKsGnMztjd271SdPmLiNBkKBzxnFWiwnAhMhP/TkVE2Vdnh3fSlrR0LbfT1rn2q3aG6idRyDwBTnxHqn4ayGxiWkO0AdTVc0+zklfzbgeo9F9hVXoSN4LSS8kG7O3OavdjlLVISxOwYpDax+UFwMc00ilbALYxVc0dei9gZt7ngHgDrWjOSxBHA6AVpLcpsAUED2HU0Kb0cgcfU03qIwSWVQeMUr1S+jtoizsNvvW9xeAKR3qmeL7xmtQgbgt0qfpwj1e7afUpHVSVzlaCiluVZmXjJzzUtw6kKB1CiolO0ck8Ve+DPWS3Fy/wCc4+tQhzuySSaIcrIvB5ofyznisWEuTyf51lTBXx+z/Csp1sq/aVpcGl2wiTDSN/qOepP+KOQhOAMZOBUEkjSN6ELnuAMmvI22ytkEbfftQgwkuBEvQZAoMyh29R/lUDyBc5Iz81EZV9yTU2qkGSyArw1Azvx1rdpMr1pfcOVBG4kUVUB303pPuOtL7EGS63jkLU19JlGrbRrZ5SkcSlpG54rfw/1YLWUEAdqOGAuWz8Zoqw0YRRAzkFuteXkKgYBxjvWkGprVoLq1kgkgQFUG11HIOe9V+bdJKIl6lsfSn6QnTdM8xwRLMd2D1A7f3NVZ599xMVYg/sEe5pt/1ji81K2WCKztT6Yxjd+9W+h6b+k77zpQfJh6E9CarKRFGVVJLOcLk55NdG0iJNO0+OFevVj7mpk26b5MFTLFEvlqAMVpoku25dXJwRgc8YzWl1llbHLYNQ22ApByDxzVf1MPLmwFxdwzyO22I5VA3GfejpbaCe3aFlGHGDjiqxPql3E4RG9PyM1Np2oXVxMsTSck8nHT3qv3zqj+2RLMwxmQkbgvX5rjniPzrTUbhJwfMgnZXB74PB/hXVpWBnUk8hgRVZ/4naWFuYtURQY7hAk3+5Rx/Ef0qe/fRL6qMeorujeCfamOY+MU6stVME4EsYe2kGN6nofkVQXVJ32Q58xWIx/erHo+kXcqqJJHx+6K1XOjVIpNQ1B3k5hjc7B7/NN4rYADYO/FGaXorRxp6SB703/RqxqQy4xROKm9RXwrZ+BUolKruNF3ECRjceM9BjP8qDlUA59Wf+pa2DdaPM5HLYH0oNiFPWtp5NrY2mg55sKcmppZdTgISOuKpfiKfzCq/NPL26WNTubAqs3EU2oy/qV9OfzHpTz90UGJB3r3dnkU9sfCck4Bklb/APVaYjwXgYWSTPvXT/xOqgWx0rxnKin974UvIM7XBJ6Bh1pFdWN3asRPA647kcVm1F57jgHisqL71lODXR47kqc4BPcY6ijEiLAFCZITyMn1L/mlfAxk/m/zRunTol0EblHBXB/lU6XskJbdsYfIbg1CLaZf/rJ/24NPTDE4yDj4PNaG1V87NpI/dP8AatiiRwVGCCPqKW3km3JJ6VZ5UYLtcbl9mFK59LtbqcIXeEnrtGRRjKlIZLqZIYVLu7BVUdSa6doOiR6PZKZdrXLD1t7fAobRrDTNKJe0TzLjoZn5P29qMkui7ZY9Dj/z+NPkT7RcgZlJHA+tLbKA3erKsjfq05I9z7VILveXHbgD5qO0JjvfOTIGCK0pkqXxm27TppEOPLH8q57bux27icnjHtV28WzkaRKM/mwD/GqbGVCrjkjk1Ha+R+n+W2qRBx6IhuPye1XNJgyYHeqlotuWUzEHMjZ+1WODKjg4ongowSZwQTzUqPt/MMDOT8mgllBYAdOePvRasGx8jrSA07F2ycgVtpM6w3rksMbDj61rdekED+FKLa58u9cnqV/vRPqvq6Wbi5u1UH8vJ+lFeLrT9I+Gby0UfrDDuj/3ryP6Y+9KvDkwaWV/YUyvb1l2JGMk9R7V1/iL9c18J+GzPICRy3LMR0rqml6XZ2cahY1Zvc0FAtnbAmMAZPI7VIL3L+jGBRMgvqwB1HCIp+1azos0RGBntiltvcswBHcdD3ovzTgY6nqarUq7qsTQliwA+ark1yVJGf41c9ShWWNivPHIqi6lGY5iMAD3qOl81HNMep5X+lKtRu0jGWP0ra+vRDGRnJ9qT2Fnc67feTESEH537KKiTVW4GihudavRDbozAHn2FXrSPCYhjBuSd3sBTvRNGtNKtglsi5/abqSaPklCZ4B/rXWcxztoOHT4IAAFI+teMioTjAFSSyg5x/6oOWcqMEAgVWhJKsbId4BB4GfelM8EQUiRAyk4Hc0TLI3mYVd/07UFM2DwehIx81rWLZdF015GZrRCT7KKypXYljzJ9lrKnThSjszDOOnAqbgDd0PahInAIyc8VKWGOv2qcULa5nf1wvhu47Gok1q4tnUyqeDzQxbB4NQTPvXDDI962qi62t3Dqdp5tuwJ7juDQbxgTNxk/wB6r3hu6NtqiIjnbICpHY1aJAHkLt9+elapvge1ZmfgYA7fSt7jzNispOSoz9a9ibZKQenUH54/xWrklyFOQc4HzQNZEu1dvVcf+f1oyFvLG09+aEJWORxxgH+NYLk5LNwf6VlQP4nkM+nyRx8t2Bqi2MUz3nkcgt6T/mrlqUqyISGApHokA/FzXBJbHpGa2stFjDtiVU4VQBRkZIz7ZoKCQjCkED3qcyenB4OcUERE4EmeOc4zR3mIFxjJ7k0vgxjcQOvFTMwA57dqzNJ3Lo2eMcfSq+zbb8En8wIyab3DDB2j05yarl6w8wsOKJCvfh9Tb6cpxlmOSfmp52cnJbjqSPof8UD4duRJosDHqRzRjne+3OBtzn4zzXT+I1FLLsVc8Z963WZo1BPpXsCeT9ajiz5pkKjdnCZ7D4/h1qGceYTjO7Jxg8DtkmpbTazvfMcAH0qeaclmkjDIdxxzVJs2LXsMSkiNj+Y/xJq1WFzapJ6ixz0Zm/tVcixpdXexgDnnrxVJ8W3H4eQlTjceKv8AqFlDfwEKQkmMq46feuWeN5HinWCZdsiDkVuo0IGaS9nWGPl3OK6PoOlpplmkcaqGwC7Y5Y+9IPBmkmKM3swG9/yqR0FW7cUHAHt8UyC3UxkKDGcA0HPdMpzjg/zqOa5G3H8qGkkBbBJx1prJTNv/ACkgGo5JRnAxySaHaTCPzk9KjEhXoAWPAB7D3P1oZIxyDhgAT+Y9/pQ7hRkbucdxW5dm5xubswOKgLdd+wsfZ8gUM1wfcf8A8isr0kE/sfxX/FZQyrxEY6/at2cg5BJoeN/TyfpW26nFJVk6k4+5rVnGMDH8K0BG3HFaseMYxijC8hLi7iaAEyBwV+uat08xDg8qR1HY1TVneBw8Z9eRgVZraYXdisu7a2SDz0IyDWvwVL5zCMDq+TyOnx/Wpo3yEKk8Hn60MBhS2QSOmO9erJtjJBGSSRQG1zOwySSATgbRz/GgZL6MyGGFt2BliGzQesXEksJjjGM8ULZWzWyAuwLntntTnik+o3O2MgYyaJ0gGGBRyc8t9TSu5XzbqMckZyadWo2qARn+1DGqZIGD/Gti+GoVZNqgjrg1hmV2wGzg4ODWMHxOFAJ6dhXkkrZOBx7UMsu1RUby5HUgfWhnt1cYQkj7VXb6fkk96Y3sp2Nn+dLLW2F3cfrCfLU847n2pjL34dZY9LiUDhhxmmBkOMdhiknh/wA5YpklIKqw2Ae2Dn+1MJnO8jBA4z8/+YFNRXksjO3mRDksRn7jH8ga9jbMDux4IwPkf9zQRn3KuWwqjOB3yTj+VbwMWXIcjtwvAFGskeZlRXj/ADDpj270Jd6hLCqyRth/+rvRvlZ9QOcnk5FQ3sSvEQRn4rKlT+H/ABcJpDbyAh0GHU9D9DW3ivSLbxBLaXkEqJNEcSI52+Yvbn3H96pMkZguJJI+Du7VZdPuPxFoNzZx788U/pryewW7QQjbH+X93nA+1DzT4bIP1IoeyMqTL5bbVz+zUF9c75mLMeSTVTrU5iSWbLEDuMihnmLcA8HkUMZT+bOcnpXjyBEZSQMZ5/8APtWYQ8mOMjJ559q03ea7YLFV4yP50G8q5APUjG37d6kaQIERhubqBn+1ZhUu/bjG1ft/MmolkYZEcgUfA/71CxGczKVB6A9/55rSSU9N529hjH8qAlPJyevytZQpnX98/wAaysVbVx1rcPzyKyspZhcg1m7K9aysoKESBZkY9AwNWizCpasRwDk4x096ysrCvWkxGD057UM8xWHGOQMfwrKypaFztJJGV9zkHuK9Dusf6wg49hWVlYoLI+bI0h7nApxFJxx1HWsrK1L2aZsA+4FRRy7WJ6dyaysoMFmYcVDNPhSwHPasrK1Ytu5mkU5PNFaLD+rQ5wXJJxWVlafBVts0SGHbGMZGBWs0hdTgZ/tWVlVUIihLGOMAHA3t0257CpWCoF44HQdBWVlH9MQTXJRDICOuAKT6tqk0RKRuQw7jtWVlNUTWV29zLJ5pyM07sJXtZNmMo3IPxWVlF8aVYNOfZFLOw4CnH1pRcTbtzr35rKymD+oN5BX2zUMk24lj0C5+/wD5isrKQjD4JPdc5+T3qSORlA6mR+rE1lZSzFlUFuWOOp9zWksx2kFcAfOaysoYIZBnqaysrKGf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AAgIDAQAAAAAAAAAAAAAABAUDBgACBwH/xAA9EAACAQMDAgUCAgkCBgIDAAABAgMABBEFEiExQQYTIlFhcYEUMhUjQlKRobHB0TNyByRi4fDxFkNTgpL/xAAXAQEBAQEAAAAAAAAAAAAAAAABAgAD/8QAHhEBAQEBAQEBAQEBAQAAAAAAAAERAiExEkFRA3H/2gAMAwEAAhEDEQA/AOTz6PqEa7vK3L7qc0JGkjOIQp35wFxzmugNOiISK8s0s5pjevCGeH9oDkVsYq03SY7BFknUPcEZwei04tSZwMsRg9KimkWa4ZkPpPSiLeSNW6jNTvqpDuxHlgE1PqcFvqFo8MuN2PSe4NAtcqtsSCMgVU7/AMQTBm2thlNX5Poww0fT0WZ/xg3FGxjtVst49N8vZJbR4I9q5/o+rzXN1hssznoKvNjYzzxhpB5Y92qJbvjUi13ToLG5jmt2P4Z29S5/LVs024tbi0WO1cAAdBSvXNEuLiwdYWVzj3qr6Pb6tplwS23APKh639b7F/e4a2bAOT9aPi8rVLZra9iWSJhj1DNVCa8mYqzYye2aYadqU0bYI4rTrK2Kh428L3GhTGe33SWTnhuuz4NLdMupLaDbnrzXX0u7XUrV7W8VZI3GCrDNc68Y+Hf0MfNtCXtWPp91+KbNmxpffUnh+C51K+DhikC/mYmrnBpmnglXlmfPXBxVT0K9jtrWKPOPerbAwkUNGeCKJjdUDqfg2CaNpdIuXWYc+XIcg1R724utOne3vUaOReoauqxLLtDRn1CgfE3hyLxJYZYBLuLlHx1+D8VV5ladVy5b7JzuqUXnHBpjceGF8hgoaKaPhl+arBguVDnBwjbTU3jFfqHMd8R3q46B4WnvoRc6jI1vC3KoPzGq54L0eS51iI3aZijG/B6E9q6Dqd+VcRocKvAApkk9ot/kB3HgzTWO+3up0kAwCWzVP8SabcaQ+9mDxscbhV2ivXHBNLfEjw3dk8cmDx0o66l8Elc+k1J4CrIcke9H3morcRIdw3Y5FI50SS6CWwZ8fsnsad+GtOid/wAZfr6FPoRq05/htFaZpV5dJuEWEPRmOKbQ6Rdwrjz1z9Ka2GowTMwXCqo4FQX94yt6OmetF45xv1QM1pqMa7gok4/YNKzbahK5HlMv+84p3+PaIbmcKPc1MmpQ3KlWw4+Kn88ttVqLw7NLOZrt4yB+VA3X61LdWGrMuI1jEQ6JE2KYXqTxZkiBeE98cr9aB/GOvKsRV75g9IrlLiNxHPHIjE49QoRMF5ZCPgVY73WDJazQsochD6iOhpVYWcV0hSabysjIOM80859a0uyD3rKcHw5MTmO7tmXsSSKyjDsCy3g24zWuk6qYDMmfzCkrXBPU0PHIxmXnAJqkr3oNjcXrNcSnbBnjjrVhgsdPDYaAsfcmpNM8oWMcUWAFQdKjlYoxxwK3w26KuNDtLiAi3doWI45yK5f4gsJ9M1BorteCchh0YV0uzuXLYJJoDxnpR1PTTIiZkj5X3rbKPVTtLmDT41uLGJVkdeGJzirDpmtTyIonlaRmqiWMjJJ5UoOBxg9qdQXAhYFDj4qKuZYs99qVwkDCIMM+xqsJqckVw5ck596f6RFqWot/y9m0kJ4LNwKa/wDwYXADXwWGMNukKtyR7VpzTs5J9CttR168jNhAxgThpDworo9l4Xs4FU3szSP3C8CtNPu4bGOO00+BYreMYAFPoHjuo937WOhqpIi2gl8P6Yx/VrJH87qj1TwjDfWbwLMw3DgtyKMjulgnMMx9J96PMjRKGVt0R6H2pT64f4n0HUfDkgFym6AnCTJ+U/X2p34S1ITxiJmycdK6PrNva6rYS2d2ivG645rlul6Uvh/Vrqa+mCWcP+nzy9GZdit2OhadE5b0rkmmi2zod2B84qmW/i+Oe2AsYyjE9T7Vq/ia+tXLKdwI6U/uTwfmmPia1ETi4UDDcNXMrqG4jmvY9q4LFgPjFXa48ZWuo234K+tnWd+A68D60P4e8OSz6g8+osPw0Z/Nkev2q5ZYLLDTwlZv+iI7h4yjuo6jmtrm09bO4P3q2QX+nwQBET9WvGRSbxA8ckXnWzhk7j2o6zGirXshiBweKWN5t9OlvDlmc4+lbapcny2K8k8YFOvCdidNtWvb4fr5Pyqf2RXCTa6W5G+neD9M00CaSIzXLcszHp9qnvNBs7pSBH5f+3iiDctcSlycIKkSct9K6WoUe90yfSboqrkxHo1Ew3EUihXbkUZ4yuUisdx/MDxVKS8MhBB61Grk0/vYzet5aMBGvU+9T2lvHbDCjtSSK6dcYY4pjBe5XnrQcPLa4UDa2MHjmleuaQyxtdWPqXq8Y6j5FQT6jHAuZPt80Vpd/KzGXOFP7Jpl/icVWfH4cgdWYA1uo2AKDR/iEQNqyrboFXaHcDpuPX+1Ld/6xgcqc9DVXzkT2iBKwGOayoRjHJ5rK5qxVWVwSGUjFagkV066mhePYIo1H+0VV9TsbeTcdiq3Zl4rrbIiemPh3XNsturnhwEb61dnthIBIThcVyC0jnjuliiRnfcCoUZrr9lOvkQJMAZNo9Oe9LCbW2VRvC4FExpHICrHg9qIj8wJgxrt9hUEzRKCV4b2rBzzx34caxn/AEhZrmJj6wO3zRHg/wAKS3vl32qZjthysZ6v9firqSs0J/FoGi7Ke9SxyEwPcOQkK+lB2rZDphHcQwIsMOyNAMAAULqNzvTy4yT7k96RW0wuLomFsjPqOetOtihfV3FTetnivziKzd4yXVN5XtTrTZkkLMoKjPIDdDVf1USRWUZjLBCx3Y9630qQwwK4JG41uac80y16coRn83Y+9S6FqpmjMEhzn3oDV917Y+fB62jJ3Ae3egNKcpIj8DBotsrZ4d6rqC2bhWbrVPvfC+reJr6RrJQlqx5nnbC/buauFxoianfRXV6xFqoBEQ6yH59hT5Z8ARRIFRBgBegFXm/UbnxV9C/4bRWSqLrVHkbuI4sD+eaaXHgG3Zcw30oPYugIp5BdIr4YfBNMVkyoK4K4+tb8xv1XMJ/CN1pbXL3tnBewNjbIOw+nUUPbxRW0ElvbXEsKyc+VMSyg/BrqhuoySkienvmuYf8AE+1bSWhms1PkXLYUr0Vvap62fHTmy+UNp2qy6Zqi2d6hdZBwCcgj3FT61exIhktOEbhox2rfSntLmyh/SECyyx/lZuoprEmkSYU2SDHRl61pfM0XyqzplgYR+NuELO3KRntRMsk88oMxKIOxpvqVzYWarmUlT046UqvVa5iDWrCVTyCpFF8ng9vrDcogwDwK9GqRhT2xSKd5IGKzqyN7NR2leHtR1bbIB5Fv/wDkcdfoKmS2nyK94vvzdII4wT8CqzF5kfDoy/UYru2naLpWkplYlmuO8j8mtrh7aYkS20JU9iorp+PPR+nGLGKe6DGCMsFGSfat4rg5wTiusNY2AjZEt0RG67BgiueeJvDb6UGurSQzWxOSD+ZPrU3kzrQgWOXDOc4pjC6pGAvAqtx3DYwDRUN0xZV+eak0QX36lJMRuAYDnvj/ANU5vorPWl3grBdDv2NIEfEW8jlmrXzyDkHFdOrniOZ/UsmkaijlREGA/aUjBrKj/SU68CZsD5rKnxXrVrltowxNZLNDAqS3a788iPOM/Wi9N0dzbefPJEpxlImfBb60uXSb3VLqUsVR1PqDdEFONDiw1OFlMlraxQAjHpHNei6ZX8wSHI5Fa6doXkI0Zu0JIyMKcZoS/tL2BjGIJGJ6FFJBqbtpzB9r4puLLUllllLQ9GHbFWya9t75orq2J8phk5GM1XPD3hEqFvdaI90tz/f/ABTu9nRR6FGBwAKv2RNy/B0bi5/1WKQDgkd/gUFq1wbqNbWHMdugxgUHDfSqTgAr+63IqG9u5JF52qPZRip6unmZRmiwwxTsltIWIQs2enFWSyuhFiRkSRHXuoYr881T/C92BrKxP+WRSpq3pbtbI0TjgE7T8UY1HSpbzQlZoCFbkNC2AfsQR/SoBbWgiWILPtXkHcoP9K20u6jZJbWQ4fOY89/cVO8ODyCMfFFtPMj2zSzgUqPM2tnJLA9ftUel+Gla5V0vY3jDZMTIVJ+AckVpMBsJy+0DtU+nXBUbT35HNM6/03nwykt52kYMyDaeRuHFR3VzFbR7EO5icEitLiZ5ORksQOfegxES2XwSOf55FXevHPGh1GbfuRSowMZ70fpuryo48wEhgODQph4IA5HTP0raCHDAdD/auf6unIdyS287hkcp7g9qS+JjZapYHTpw+0MHSRcblI7gYoloGzke1Jddhkjjz6stgDHWq66uHjmWlr6HcWNsZ1dbi1Bx5iDDJ7bl7fXkV5GhGHZiAB2pxoeptayKJAWRhtYN0YexqfV9GtrhGk0q8hiVuTBMSu0/B9q55L7FWWXKqGt2iXtg5RyCTSnTLKRZljZ38vOCVNWq80OSx0p5pLu0kVeCokYEn4yBml+mX8FmBsi8yXP5m7VWKnWQ/g0O1hlS81A+aIwBDGegHufmiJ9SeVtkWEjHbpS59Qe79TdKAvLzaNqV1vUk8cctpnNeqg65NCNeq3qJ5pD+Jcvhjwa3E4656VzvVqvydSXgj5DcGl1/dRyQSoxyrqQRSy+v+NtLJrxthGa2nFYkPlzOn7rEVPbOSxOegrRbOe8lnliUFVJzk4z9K2sFywB6lv6VUnot8EXknlmOMdlyagMvFELZX2p3kgsbaSUZxuA9IA9z0FTNo0ceEn1KFZf3UQsoPtn/ABWs2tPhb5grKNbw1qjEmJIZUPR1mAB/jzWUY2nc2j3lxch43iEZ/aL4/lTK5sBZWBkSXzJGI8wgYBwKCjZ8g7uM0fLdeZD5IIx81tjS0nsrqLzzG/pyfTk1abK4khxghk7iqjf6eXyyHa45BHY040aaQwxiYnfj1Zojr9WK6XzUJV88Z5qs3nmRyHJ4NMLi7aLZznAI+1Kb64V881XXxykytfOIHFCXF16TzUMs+B1pZdT8nmoWJsr2SLUVkjPqUZ611qC8/SGm207AqzxZb4Nck8K2bajrSRf/AFr6pD8CurSOsdqUjX8o2gD2q5EX6VSSgTkBuOmaLt/EEdvtt9TkPlnhJupX4PxSKeVWcbT1pNqCS3kwjBIRfzfWifFWOpIYZ4N6SJLEw4ZDkGhguLhRGOOhqn+E0u7PUYIIZWELt60PIxXRI7FGkEithf3R70fkfr/UTFlXcvWh/wARKeSoOPjFe63crpthLdThzHHydnWt7MGWCOTByRyGHODWsuJBzX5iDNnPzUsFzKcYGWJ4qd7FcksM5OBj6/8Aep7e12HOMZ6VHpSwznA8zIz3JrW/hE8AU4znihNZnltYvMgthOwZFC98E4J+1ObeJZ7YFj1AIIHQ1eNLhClrGMc7fimNpZ+auEyQOp7Cpb54tOtvOSNJHL7cuMgfahP05cMvp2KPgYrST+qvWzwu8YRNLb21pBGzrGxZ5QpwCewqtw2ZCqNver7Fq7HiZQRxnikviO706yuElERO/llU4Apsn1PNvwvEZit+B9qTXJOTk08uJYjEk0TlreX8p9j7Gq5rEywKSDR0YBvLhYgWY4IphoGj32qsJplaC167m4LD4rfwtoRvpV1HUF/VA5ijbv8AJq9PLHGm0EYHQCnnn/U9df4Et9O02zUBLZHYftMMk1NPFpM0e26sYWz/ANAqPO5d2MCg7lzkhcjFdPiSzUPCOhSjzLXzbU5J/VvkZ+hqgmxSy1p7NZhMsb7fMAxnP/urpeXzw7hzs74qhxXhiu3vSAxMpbB781MspynnibxPIYTYafGYIV4f07S3xjsKpqyyPMGJJbr1qyaubW4MTMCgmX9XL15/dNK7SzZVMjjHPFT1u66SzPBUV/crGoHQCsrzcBwWH8aypB00iRIBtySOppbLfJEfWxJ9lBNeSXHmqFDkGoFhP4lmBwGHIqmnhvaX8ciqTgg9Qana4VeYzScKiLhBlj7UXa6VfXOGYiJPdutGncbXV88h6EYFL5Z2k4XPzVhi0KBBmeZ3PsOKm/CWUSlFgUg9c1q2qXPcAAgE596XySk5zVu1HR7CYEoDC3/SeKqWo2klo5GdyfvCtBau3/Di28u1ur1usjbF+gq0zXpjjkVApZxtye1IvDn/AC2hWsY6lNxx7nmi2fcxJ7cGq1MnoU+hiuwcjk1vHGi+ogc1IcFM9xUMkmKnV3058PoJdSVlxiNST8Vc7aQAAZzzVR8IYa3u5ejbwM/anUNyY22sRycg1WueG2oRCWIKyhl6tkVBbxeREoUZGOKMk2zxLn8rLz8ioLtgigZ2gdKa0QPKC49QBDcj7VKswyAMZPX4pbcbS27qD3qazYDBIPHvXPFDpbcSBpH3ZXBxnij4l8u3Pb4qG0kSZiBz2xW1/cpbQBWOCzYFUC3X3U2aq55aUf0pGAwIxyoFS61e+ZqENuR+rjQux+T0ra3YNwOlRfaqeRrE7AHd1/pVf8SJJJHIrc5HpNWeeAiEuSAuKr2oX9t+GyrCXfwgXvVSeHnz0i8L38qWkkFyPMh3YIHUfI+RRn6KkvNVEExLWqASb8fnU9B/moPClzYnULi11HECP/pFuBu9iaukdt5KBXAOBjjp9qeYf+ljdXSOBViwqgYHFDM6FxknPXFeXEuAR1PQD3qNUfOW7DHFU4pJpnHQtjHO2lt1dewYfWipCR0bK+3U0FdopRjiptMhHrt0q2cj7vVtOB81WLCC2naOK6leNSeqrmiNduAd0Of2+KBjZPLkPJdfyge9M+H7VpVdPtbcR4d0Xld4zSjVr+CRNsSbSKiW8/VBzlSw9Sn3pbc3KFSSRRVZA5nfJ5rKHLEklQcVlbAau4HxU9rPJcusFvGXkPGAOlKLVLnUblYLcZY9T2A9zV90Wwg0yARxANKf9STHJ/7U41ojSdIhtI/NuG8yXv7Ue0oIwq4HaolJbnJ2j3qOV/Vwcf1rfEtpJMA5oWVeM4x9KlOAc5z9qgnmG0gVNVC69fAJJqvXrlmwecnGKb30pGcnIpHJlruNR03VM+qXa1fFtHGvAVQKnjQkkk8YoGyYLGD3osyfqx2zVBsxwvJ6jpQc7YHUVI78Zz96Emf0kg/egrf4OlC6NPkdZD/ahtWujCrSbyFWh9Auhb6H6uryMQPvSbxRemVI4Yv22xit1f4OZ/V98C68msadJExPnWrbW3HqDyD/AFH2prqgG7Fc68Kx3OkzJPCD0w47OD1BroCXMd9HFLGc44YHqPaql3wWZQTyLbxEPknriorHUklDIcAj2ouezRldnkKyHoRyFH+a2gitVADKrE9xWvnipPDLSl5Tj70o8U6lGkxiDLmEbj9ac2Jjt/8ATJKgekE5OfauTeJrwpPegyFiZXXd3POKnvyYJNpha3ct0ZbqRwWkbOPjsKsGnMztjd271SdPmLiNBkKBzxnFWiwnAhMhP/TkVE2Vdnh3fSlrR0LbfT1rn2q3aG6idRyDwBTnxHqn4ayGxiWkO0AdTVc0+zklfzbgeo9F9hVXoSN4LSS8kG7O3OavdjlLVISxOwYpDax+UFwMc00ilbALYxVc0dei9gZt7ngHgDrWjOSxBHA6AVpLcpsAUED2HU0Kb0cgcfU03qIwSWVQeMUr1S+jtoizsNvvW9xeAKR3qmeL7xmtQgbgt0qfpwj1e7afUpHVSVzlaCiluVZmXjJzzUtw6kKB1CiolO0ck8Ve+DPWS3Fy/wCc4+tQhzuySSaIcrIvB5ofyznisWEuTyf51lTBXx+z/Csp1sq/aVpcGl2wiTDSN/qOepP+KOQhOAMZOBUEkjSN6ELnuAMmvI22ytkEbfftQgwkuBEvQZAoMyh29R/lUDyBc5Iz81EZV9yTU2qkGSyArw1Azvx1rdpMr1pfcOVBG4kUVUB303pPuOtL7EGS63jkLU19JlGrbRrZ5SkcSlpG54rfw/1YLWUEAdqOGAuWz8Zoqw0YRRAzkFuteXkKgYBxjvWkGprVoLq1kgkgQFUG11HIOe9V+bdJKIl6lsfSn6QnTdM8xwRLMd2D1A7f3NVZ599xMVYg/sEe5pt/1ji81K2WCKztT6Yxjd+9W+h6b+k77zpQfJh6E9CarKRFGVVJLOcLk55NdG0iJNO0+OFevVj7mpk26b5MFTLFEvlqAMVpoku25dXJwRgc8YzWl1llbHLYNQ22ApByDxzVf1MPLmwFxdwzyO22I5VA3GfejpbaCe3aFlGHGDjiqxPql3E4RG9PyM1Np2oXVxMsTSck8nHT3qv3zqj+2RLMwxmQkbgvX5rjniPzrTUbhJwfMgnZXB74PB/hXVpWBnUk8hgRVZ/4naWFuYtURQY7hAk3+5Rx/Ef0qe/fRL6qMeorujeCfamOY+MU6stVME4EsYe2kGN6nofkVQXVJ32Q58xWIx/erHo+kXcqqJJHx+6K1XOjVIpNQ1B3k5hjc7B7/NN4rYADYO/FGaXorRxp6SB703/RqxqQy4xROKm9RXwrZ+BUolKruNF3ECRjceM9BjP8qDlUA59Wf+pa2DdaPM5HLYH0oNiFPWtp5NrY2mg55sKcmppZdTgISOuKpfiKfzCq/NPL26WNTubAqs3EU2oy/qV9OfzHpTz90UGJB3r3dnkU9sfCck4Bklb/APVaYjwXgYWSTPvXT/xOqgWx0rxnKin974UvIM7XBJ6Bh1pFdWN3asRPA647kcVm1F57jgHisqL71lODXR47kqc4BPcY6ijEiLAFCZITyMn1L/mlfAxk/m/zRunTol0EblHBXB/lU6XskJbdsYfIbg1CLaZf/rJ/24NPTDE4yDj4PNaG1V87NpI/dP8AatiiRwVGCCPqKW3km3JJ6VZ5UYLtcbl9mFK59LtbqcIXeEnrtGRRjKlIZLqZIYVLu7BVUdSa6doOiR6PZKZdrXLD1t7fAobRrDTNKJe0TzLjoZn5P29qMkui7ZY9Dj/z+NPkT7RcgZlJHA+tLbKA3erKsjfq05I9z7VILveXHbgD5qO0JjvfOTIGCK0pkqXxm27TppEOPLH8q57bux27icnjHtV28WzkaRKM/mwD/GqbGVCrjkjk1Ha+R+n+W2qRBx6IhuPye1XNJgyYHeqlotuWUzEHMjZ+1WODKjg4ongowSZwQTzUqPt/MMDOT8mgllBYAdOePvRasGx8jrSA07F2ycgVtpM6w3rksMbDj61rdekED+FKLa58u9cnqV/vRPqvq6Wbi5u1UH8vJ+lFeLrT9I+Gby0UfrDDuj/3ryP6Y+9KvDkwaWV/YUyvb1l2JGMk9R7V1/iL9c18J+GzPICRy3LMR0rqml6XZ2cahY1Zvc0FAtnbAmMAZPI7VIL3L+jGBRMgvqwB1HCIp+1azos0RGBntiltvcswBHcdD3ovzTgY6nqarUq7qsTQliwA+ark1yVJGf41c9ShWWNivPHIqi6lGY5iMAD3qOl81HNMep5X+lKtRu0jGWP0ra+vRDGRnJ9qT2Fnc67feTESEH537KKiTVW4GihudavRDbozAHn2FXrSPCYhjBuSd3sBTvRNGtNKtglsi5/abqSaPklCZ4B/rXWcxztoOHT4IAAFI+teMioTjAFSSyg5x/6oOWcqMEAgVWhJKsbId4BB4GfelM8EQUiRAyk4Hc0TLI3mYVd/07UFM2DwehIx81rWLZdF015GZrRCT7KKypXYljzJ9lrKnThSjszDOOnAqbgDd0PahInAIyc8VKWGOv2qcULa5nf1wvhu47Gok1q4tnUyqeDzQxbB4NQTPvXDDI962qi62t3Dqdp5tuwJ7juDQbxgTNxk/wB6r3hu6NtqiIjnbICpHY1aJAHkLt9+elapvge1ZmfgYA7fSt7jzNispOSoz9a9ibZKQenUH54/xWrklyFOQc4HzQNZEu1dvVcf+f1oyFvLG09+aEJWORxxgH+NYLk5LNwf6VlQP4nkM+nyRx8t2Bqi2MUz3nkcgt6T/mrlqUqyISGApHokA/FzXBJbHpGa2stFjDtiVU4VQBRkZIz7ZoKCQjCkED3qcyenB4OcUERE4EmeOc4zR3mIFxjJ7k0vgxjcQOvFTMwA57dqzNJ3Lo2eMcfSq+zbb8En8wIyab3DDB2j05yarl6w8wsOKJCvfh9Tb6cpxlmOSfmp52cnJbjqSPof8UD4duRJosDHqRzRjne+3OBtzn4zzXT+I1FLLsVc8Z963WZo1BPpXsCeT9ajiz5pkKjdnCZ7D4/h1qGceYTjO7Jxg8DtkmpbTazvfMcAH0qeaclmkjDIdxxzVJs2LXsMSkiNj+Y/xJq1WFzapJ6ixz0Zm/tVcixpdXexgDnnrxVJ8W3H4eQlTjceKv8AqFlDfwEKQkmMq46feuWeN5HinWCZdsiDkVuo0IGaS9nWGPl3OK6PoOlpplmkcaqGwC7Y5Y+9IPBmkmKM3swG9/yqR0FW7cUHAHt8UyC3UxkKDGcA0HPdMpzjg/zqOa5G3H8qGkkBbBJx1prJTNv/ACkgGo5JRnAxySaHaTCPzk9KjEhXoAWPAB7D3P1oZIxyDhgAT+Y9/pQ7hRkbucdxW5dm5xubswOKgLdd+wsfZ8gUM1wfcf8A8isr0kE/sfxX/FZQyrxEY6/at2cg5BJoeN/TyfpW26nFJVk6k4+5rVnGMDH8K0BG3HFaseMYxijC8hLi7iaAEyBwV+uat08xDg8qR1HY1TVneBw8Z9eRgVZraYXdisu7a2SDz0IyDWvwVL5zCMDq+TyOnx/Wpo3yEKk8Hn60MBhS2QSOmO9erJtjJBGSSRQG1zOwySSATgbRz/GgZL6MyGGFt2BliGzQesXEksJjjGM8ULZWzWyAuwLntntTnik+o3O2MgYyaJ0gGGBRyc8t9TSu5XzbqMckZyadWo2qARn+1DGqZIGD/Gti+GoVZNqgjrg1hmV2wGzg4ODWMHxOFAJ6dhXkkrZOBx7UMsu1RUby5HUgfWhnt1cYQkj7VXb6fkk96Y3sp2Nn+dLLW2F3cfrCfLU847n2pjL34dZY9LiUDhhxmmBkOMdhiknh/wA5YpklIKqw2Ae2Dn+1MJnO8jBA4z8/+YFNRXksjO3mRDksRn7jH8ga9jbMDux4IwPkf9zQRn3KuWwqjOB3yTj+VbwMWXIcjtwvAFGskeZlRXj/ADDpj270Jd6hLCqyRth/+rvRvlZ9QOcnk5FQ3sSvEQRn4rKlT+H/ABcJpDbyAh0GHU9D9DW3ivSLbxBLaXkEqJNEcSI52+Yvbn3H96pMkZguJJI+Du7VZdPuPxFoNzZx788U/pryewW7QQjbH+X93nA+1DzT4bIP1IoeyMqTL5bbVz+zUF9c75mLMeSTVTrU5iSWbLEDuMihnmLcA8HkUMZT+bOcnpXjyBEZSQMZ5/8APtWYQ8mOMjJ559q03ea7YLFV4yP50G8q5APUjG37d6kaQIERhubqBn+1ZhUu/bjG1ft/MmolkYZEcgUfA/71CxGczKVB6A9/55rSSU9N529hjH8qAlPJyevytZQpnX98/wAaysVbVx1rcPzyKyspZhcg1m7K9aysoKESBZkY9AwNWizCpasRwDk4x096ysrCvWkxGD057UM8xWHGOQMfwrKypaFztJJGV9zkHuK9Dusf6wg49hWVlYoLI+bI0h7nApxFJxx1HWsrK1L2aZsA+4FRRy7WJ6dyaysoMFmYcVDNPhSwHPasrK1Ytu5mkU5PNFaLD+rQ5wXJJxWVlafBVts0SGHbGMZGBWs0hdTgZ/tWVlVUIihLGOMAHA3t0257CpWCoF44HQdBWVlH9MQTXJRDICOuAKT6tqk0RKRuQw7jtWVlNUTWV29zLJ5pyM07sJXtZNmMo3IPxWVlF8aVYNOfZFLOw4CnH1pRcTbtzr35rKymD+oN5BX2zUMk24lj0C5+/wD5isrKQjD4JPdc5+T3qSORlA6mR+rE1lZSzFlUFuWOOp9zWksx2kFcAfOaysoYIZBnqaysrKGf/9k=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6" name="Picture 6" descr="http://www.robertogiraldo.com/images/swine_flu/hog_farm_ho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697" y="3048000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5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Animal Agriculture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sz="2900" dirty="0">
                <a:latin typeface="Arial" pitchFamily="34" charset="0"/>
                <a:cs typeface="Arial" pitchFamily="34" charset="0"/>
              </a:rPr>
              <a:t>The process for producing and caring for animals varies greatly depending on the type of animals, location, facilities and overall producer goals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R="0" lvl="0" rtl="0"/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sz="2900" b="0" i="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There has been an increase in consumer demand for locally grown and organically raised products. </a:t>
            </a:r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3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Swine Production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Most swine are grown through vertical integration contracts. </a:t>
            </a: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1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Vertical Integration Definition</a:t>
            </a:r>
          </a:p>
          <a:p>
            <a:pPr lvl="2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Two or more steps of production, marketing, and processing are linked together usually by contract between producers and feed manufacturers or between producers and processors or include all three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2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Integration Example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 corporation such as Smithfield Foods, Inc. purchases feeder hogs from a producer and then raises the animals to a market weight in their company owned finishing house. Then they transport animals to the slaughter house that is also owned by Smithfield Foods, Inc.  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Commercially produced swine are typically raised in confinement type houses.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0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Types of Swine Operations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Sow-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Maintains sows for breeding, gestation and farrowing. Manages piglets until they are weaned at approximately 21 days. </a:t>
            </a:r>
          </a:p>
          <a:p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Nursery- </a:t>
            </a: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Manages piglets after they are 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93192" lvl="1" indent="0">
              <a:buNone/>
            </a:pPr>
            <a:r>
              <a:rPr lang="en-US" b="0" i="0" u="none" strike="noStrik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weaned until approximately </a:t>
            </a:r>
          </a:p>
          <a:p>
            <a:pPr marL="393192" lvl="1" indent="0"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weeks or 50lbs. </a:t>
            </a:r>
          </a:p>
          <a:p>
            <a:pPr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Grow-Finish-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M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anages barrows and gilts until they are ready for market. </a:t>
            </a:r>
          </a:p>
          <a:p>
            <a:pPr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www.siouxnationag.com/uploads/image/hogba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32841"/>
            <a:ext cx="2819400" cy="241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0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Swine Operations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Farrow-to-Finish-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Manages a group of breeding sows and maintains piglets to market weights. Also known as complete sow and litter operation. </a:t>
            </a:r>
          </a:p>
          <a:p>
            <a:pPr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Commercial operation will typically house animals in separate facilities to manage disease. </a:t>
            </a: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Typical operation for a small scale producer raising hogs for local markets. </a:t>
            </a:r>
          </a:p>
        </p:txBody>
      </p:sp>
    </p:spTree>
    <p:extLst>
      <p:ext uri="{BB962C8B-B14F-4D97-AF65-F5344CB8AC3E}">
        <p14:creationId xmlns:p14="http://schemas.microsoft.com/office/powerpoint/2010/main" val="833451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Processing Pork Products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Finishing operations send animals to processing facilities. In many cases the finishing operation and the slaughterhouse are vertically integrated. </a:t>
            </a: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1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Pork is processed into primal cuts and </a:t>
            </a:r>
            <a:r>
              <a:rPr lang="en-US" b="0" i="0" u="none" strike="noStrike" baseline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subprimal</a:t>
            </a:r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cuts. These products are sold to retailers and foodservice companies. </a:t>
            </a:r>
          </a:p>
          <a:p>
            <a:pPr marR="0"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Some packing facilities sell </a:t>
            </a:r>
            <a:r>
              <a:rPr lang="en-US" b="0" i="0" u="none" strike="noStrike" baseline="0" dirty="0" err="1" smtClean="0">
                <a:latin typeface="Arial" pitchFamily="34" charset="0"/>
                <a:cs typeface="Arial" pitchFamily="34" charset="0"/>
              </a:rPr>
              <a:t>subprimals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 to meat processors who create value added products such as ham, bacon, pre-cooked items, sandwich meat,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91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Poultr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y Production</a:t>
            </a:r>
            <a:endParaRPr lang="en-US" dirty="0"/>
          </a:p>
        </p:txBody>
      </p:sp>
      <p:pic>
        <p:nvPicPr>
          <p:cNvPr id="3" name="Picture 2" descr="http://www.wired.com/images_blogs/wiredscience/2013/01/chick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95600"/>
            <a:ext cx="3390900" cy="27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8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Poultry Production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Most poultry in the United States is produced through vertical integration contract with large commercial operations. </a:t>
            </a:r>
          </a:p>
        </p:txBody>
      </p:sp>
      <p:pic>
        <p:nvPicPr>
          <p:cNvPr id="12292" name="Picture 4" descr="http://www.examiner.com/images/blog/wysiwyg/image/Nutrition-C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44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Egg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Laying hens are typically confined to cages or a floor-pen system. </a:t>
            </a:r>
          </a:p>
          <a:p>
            <a:pPr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Eggs are cleaned, graded and packed at the farm. </a:t>
            </a:r>
          </a:p>
          <a:p>
            <a:pPr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laying hens produce eggs for approximately 72 weeks and then they are then sold for meat once their production cycle is complete. 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Over ½ of laying hens are raised through vertical integration contracts. </a:t>
            </a:r>
          </a:p>
        </p:txBody>
      </p:sp>
    </p:spTree>
    <p:extLst>
      <p:ext uri="{BB962C8B-B14F-4D97-AF65-F5344CB8AC3E}">
        <p14:creationId xmlns:p14="http://schemas.microsoft.com/office/powerpoint/2010/main" val="1553586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Broiler Production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Poultry are fed high quality feed to maximize growth.</a:t>
            </a:r>
          </a:p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Hormones cannot be added according to USDA standards.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 producer will raise several flocks of birds each year. </a:t>
            </a:r>
          </a:p>
        </p:txBody>
      </p:sp>
    </p:spTree>
    <p:extLst>
      <p:ext uri="{BB962C8B-B14F-4D97-AF65-F5344CB8AC3E}">
        <p14:creationId xmlns:p14="http://schemas.microsoft.com/office/powerpoint/2010/main" val="3402972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Broiler Production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Broilers are processed into cuts of meat and also value added products such as sandwich meat, pre-cooked products, etc. 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Approximately 99% of broilers are raised through vertical integration contracts.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www.peta.org/resized-image.ashx/__size/550x0/__key/CommunityServer-Components-SiteFiles/Peta-Images-Main-Sections-Issues/200_2D00_IssuesFoodChickenSlideshow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6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rtl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Animal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Agriculture Process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Consumers have increased their awareness of how agriculture products are raised and manufactured.</a:t>
            </a: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majority of livestock and poultry products are still produced and sold to commercial corporations who re-distribute them through various outlets such as grocery stores.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xQQEhUUERQVFRUXFRUYFBgUFBgVGBgXFhcWFhgVFRQYHCggGBolHBgWITEkJikrLi4uFx80ODMsNygtLisBCgoKDg0OGxAQGiwmICQsNDQsLywsLCwsNCwuLCw0LCwsLCwsLCwsLCw0LCwsLCwsLCwsLSwsLCwsLCwsLCwsLP/AABEIALcBEwMBIgACEQEDEQH/xAAbAAABBQEBAAAAAAAAAAAAAAADAAECBAUGB//EAD0QAAIBAwIEBAUCBAUEAQUAAAECEQADIRIxBAVBUQYTImEycYGRoUKxBxRS8BUzYsHhgpLR8SMWFyRyov/EABoBAAMBAQEBAAAAAAAAAAAAAAABAgMEBQb/xAAvEQACAgEDAgQFBAIDAAAAAAAAAQIRAwQSITFREyJBYRQycZHwBYGhsRXRUsHh/9oADAMBAAIRAxEAPwDjJpU8U8V9sfLEaUVKKeKAsjFKKnFKKBWQinipRTxQFkIp4qUUooFZGKUVOKUUBZGlNSilFAWRmlNSilFAWRpVKKUUBZCnqUUooCyM0pqUUooCyM01SilFAWQpVOKaKB2QilFTimigLI0pqUU0UDIk01TilFAWQpVKKUUDsjNKnimoALFPFTilFMzshFJlokUopCsgFp4qcU8UxWQilFTilFAWQinipxSigVkIpRU4p4pBYOKUUSKUUBYOKUUSKWmgLBxSiiRSigLBxSiiRSigLBxSipxSigLIRTRRIpRQFg4pookUooHYOKUUSKaKAsHFKKJFNFA7BxTRRIpRQOwcU0USKUUDsHFKpxT0BYSKeKnFKKDGyEU8VOKeKAsHFPFTinigW4hFKKnFSC0CsHppRRIpRQKwcUoommlpoCyEUoqcU8UBYOKcLU4p4oCwUUoqac7PDOEurr4a4ALggSDJ9atuGHStDm3KmsEEHXbbNu4uzD/Y+1cuPVwnlli6NfydeTSzhijlXKf8GZFNFTIqNdJy2NFSt2ixAUEkmABuTSAre4bg24ZVYqWu3GCoo3VT8TsemN/bHXHPqdTHBDc/2OjS6eeee1dPUwr1hkYq4IYbg7ioEVr+I486B+lUB+YH9/asuK1xTc4KT9UZ5oqGRxT6MHFNFEilFaGdg4poosU0UDsHFNFEilFA7BRSiiRTRQOwcUookU0UBZCKaiRSoHYUCniiBKl5dKzLkFFPpowt04tUtyDawGmn01YFqpeVRuQ9jK2mn01Z8qpC1S3j8NlTRT6Kt+VT+XS3j8JlPRUxbqz5dS8qlvGsRSKUtFXPLpeXT3i8Ip6KcW6t+VTi3S3jWIp3eAW8uhjp7N0Hz9q2fCHHi1/+HxYJJaNJUkR0dXGOxkVUa3UOJtG4oAMMpDW26hgZGe1eXrdI8j8XH835/J6+i1Sxrwp9D1Tk/h+xbUjSGzPrAP46Yq6vh/hiZNi2fmoj7VxfgTxb57XLFxGRl+HUZ1hZVmB77SPevQbV2RXivLO7bZ66hGqo5rxNyKxaDcSFAZVz/SIxqjuBXLMCT/MXBpGn/wCNDGpj0JWMDr/tXQeKua3NT2fKJtFJNw/DqDL6AOvWuH4nimuMSTXXpdPLUNSk/Kvyjn1Oojp47YrzMzL5LMSckkk0PTVw2qj5NfSKSR8w4NuypFKKtm1UfJp7ifDZVimirRtU3lUbg2sraaaKs+XUPKp7hUwOmm00YpTaaLECimiilaaKLHYOKaiRSp2Fl8WqmLdWAlSFuubedqxlcW6l5dWAlOEpbithXFunFurGinC0t49hX8un8urGmi2OGZyAoJJ7UnOhrHfQpi3T+XVtrQzGYJU9pG8HrnHzBpaalZFJWinj2umVAlSKVY8ulop7hbSt5dLy6taKWijcLYVRbpzbqx5VS0Ubh7CpopC3Vvy6Xl0bw2GdyvjPJ40SYVsewLL8X3r2DgLylANQnPUV47zzhwui6PiBiDsYyAa6Dwl4g4W46pauXGI1OqMkMognRcIEFUzBxIAGTv8AOatbcrS7nvaTzY+X6G34yb0jO847bVxSpXd8/sa+FDkHUX1fQiAPtFcYqV62gkvCPM1sW8hW8um8urnl1E267t5xbCoUpjbq35dG4bgy5gf2AJNJ5ElbGsTk6Rmm3TeXV69bE+mY96Z+GIUMdmmPpvTWQTxclEW6by6tFKYpVbyNhTNuom1V1bUnOKe9wxQlWEEUeJ6CeLizPNqom1V026by6reT4RR8qnq55dKjeT4KLwSpBKtGzFRvFUUs5CqNydhXLvO/YBCUSxwjOYUEnsKqHnfDje4Np2J+2KLwHP7UG5buRpJBMe0xBGaxeoi+ItX9S1BdX0Nuz4cuxqeFH+o5+wmtXkXh21dXU/qEkAAwPSYM9dwR9K5XjubLeTzblxmUAMNLEEBjGApEZH4rZ/hte8vzraE+UCr2w7SVDLlZPSRIz1rh1GfKq8y57HbghibpL7mp4g5Hw/DcPcuhWm2haFMlo/SFO5Ncpx/HuTc4bhwbbQjecQCgRxMHIYuRJAG2Jjeut8b8qbjbYt6yqD1XNJgt2WRkZzXMeJ744SPMyxX0BRuqiF+21YQy7uMkqXua5IqCuMeQHD8MttFtpOlRAkyT1JPuSSfrU/LrH4XxGC3qt+iVEhgWzMnT1GKscu5PxvEs1z1WbJJh7uq3gbFLY9Te2Irs+Nwxj5HZxrBObs0fLptNY/MOIuWif5e5xPEMphtXDaLcDc5Oo74gVa4Dna3jpFu4HiQoXUWPUADM/OnHXY26lx9RS08ol/RT+XQP8UtLqFwm2ytpZHHqB+Q3FVbviWwoJ9Rjsu/5qnrcK6zX3I8KXY0fLp/LrkuM8WM1r0+h9W4/p36/aqF3xTebWuvBABAUdomdxOameuxxVp39C46eT9Dvlsk7UN2UCSygTElhv2+deeW+Y30VQHuBQTpILRqid9pzQ1diYIkz/Zrlf6n2j/Jr8I+52vPLiMkBpIhsbQRIM0fwfaQXD5SEuw9ekYPsT096weG4QooVh6mOR2A2FeoeFuXLYtrp+I5Y/wC3yrkzzeSak1R14I7FSOiXgw9rRc/UM+x9vlXm/PLA4W6yXDBEEYPqU7Mvcd+1emrfriP4qoWs2Ht4fzltjYT5mIJOy4P4rXDqZYvlHlwRydTmrfMEa8bUHCKwefQ0kjSD0IjarxsmuA5lzYLfYmGtwyE2xpQuAASg6gd/cUfhud39CgXWAGRtORsZ3FdEf1Hb86ObJo1xtO1NurHA3TbYEbj89xXCcv5zfypuFgcerJEdQavWOdXvLAUFnJEECWjrC9TOPvVS/UsLW2V8mHgTjLg7vi+UC8vm8NkfqTqp6gUrnLWPBWzBLC452zDEwI+i1znh3nPEWbjMQZ+K4rArI7gdDFeg8m53b4kk4DAfDiQD3jvFYR1sml7M7fhoO2vU4luAuDdG/wC01G3wzNsK9US0N685/iDxelglq4ttD8bdjJBXSMzj81u/1JpfKYrQR/5cHM855uLDBLYD3Pn6V9ya2Dfa/btO/wAej1EfMx+KweWCxbUsAr3HICPdydXby+giSIon84/DLra4LquZSCSrD9TCQCoBxEDaox6tbvEnL/SKyYls2QXHc1PJqJs1x3MvEd27IDaAGkFMH5SN4qrZ8SXLWtSdYf4tZJg9xnFb/wCTh6I5PhZHdeTT1yCc/YgEqpPeTmMd6ep/ykewfCMLb8UXQrDUfSuMSd9wT9aB/PuwkszBpmWweu21GPJ2nTpcLB6Z379oqvxNspAFp/npIHuK8Cepm6im/ud/hx7FTiFJXVttIOTE9thk03CpC7jST6iTv8hQl8waiUJnoRA+1GW+QAIJKjLESonueopNy7lbUG/mrakKxyB7HAyBWha46E0KfSXDE6mXABDJ6QZBH2IoSWEbhWZkXUt5BIEGCjmJG4lCaBdBBIBXSJ+e/aoScZJopKmd7yrxRf4y5bs6AgJE6QYVFzEnJ9IFeicw5XZ4jy0vIrjJAIB6Tv0ryLwTzq1wzNcuB2YLpVUEkyRvJr1Lw7xN6+fOvoLQiLVrVqYA7tcIxJ7CuyEr6m8Ippt/jNDlfIeH4f8AybNtD/UFk/8Acc1fa2DuN6ijyaBxF+CPnWnC6GZMcOikkAT3isvmDWeBV+JFtRq+NlX1ZgAD2JjFXeIvCsbxv4gtcFw4a9MFgoCiSWywUD6UcNjPLeI4a7x/G3HuWrltLrGCUMLC6Uk9BIWT0k1ncw5QV4UXrnp1NptICNTaWYO7LMhRp+pYVf4/mvHcw9KzwnDnBO9xl6kxsI7fmuR47xJeu3C7lXkBXUiEKphdPVWjOodWNZy06vcLZG+pFwBvnAA+vf8AaqquZAM6ugCjI7z9/wA1v8rscNfs3i2tT5b3FO7JoEsr6VIZIDNIg+mKweXXrb6mbDEhUBJCwzb3GGQBM47U0uAcaOl8K84Sy7W74DWrgAuA9Durg/pYTuO9dn/9u7FxhcW/cC+X5iklDkwwwP8ATvWPyvwgt97Nq1aS2Rw4fiLly6blu87jRpRRMEFSYEZkg4FNy3mBtWuIt3HXUAti1aRzgq7qQM6gqlVEncQOtJwS5KjXqb/KeU+cS8xpI/cV23KgY0kbVx3A2LlgqU9QY+sKQY7k13HDXllY61TbvkmKJC007/P5GqPibki8Vw1y3cnoQQYIK9R963rNtSdQ+VR5goKkdCCDHaDJo28FJ8ngPiXwPdRLl6ywuW7KgsmzIm+pR+pZknr1zWJyZDd0gsqhjpUsYBeQAucdd+kV61Y56vC3W8xdVp00OInBYIPYA6szXnnMeWW7Cuht6HPEcQUWD6EtsVWCZJWFXPvWUcm7H5jaeNb6RR5kgsXLiBwwVyFdRhoiSM7TNXuVeJL1q5b8tvhOBpBmQZU4mMn8Vk8JZS/cW0xZdVyMAEgwMEH/AFSK73/6YsLwtvieGVw9sleIDOGg6YJgCB0ODsapRXDOdp3wdHwl/wA9vPukBgoHsqLvPck/vWHxoS3xJvcLKagA3Y7HbtT2rmm2RvMfjI/NY/8ANsLhESuIPY+/tVZZpNFQXB7Fym+XsqSc6RP2rxb+I6m1xtwNCelSoGzBhOr5kzPyrt/C3MXQMXZvLUFzqVhCtgJq2Ik4I3EVzn8T+FHHXptH127K6ozP+Y4QgGdWR8gTWeSpocouqR5155aQT0BB7EHBHvtXXc88PXbXDWLoYOgtHWQI0yWcYPSTE1zPI+W3HuQE1jJgb+mNWO4kH616gnFB+WupBKjhQdR2YlSNI/BolGO2iYRtUeRcwhXgCYMk+/X7VmNeySfzWnY4NrrGUcEknaVJjvv8VA4blZ1f/IjaQM505I9MkgwJ3rSKiuLMl1I2+JgAavx/zSrteV+EOAu2ke47o5HqUSQDtg6h8/rSp+HL3Htj3R1iwOhoy2tRA27yTVVeHbq+TsQPpUBaZWzcLe0D6RXiudGtLsXLVxGjSdUrrA0vlZ09Rv7b050EwQvTeq62Tvq79dhvj7mgvwwY+rUOmGyMknFOWXjyoOOxeNy35TghcOhjfpc6Ef3NVW8r4tIE/wCgZ/FA/wAOCsCCxwd2FGtowA+I/Pf5GpeaVdApFXi7K6QVCj1jIUKe8SK7bw7edkEmcfb2rnuV8kfi7gUNEAsZEqNhPuekUXgeOucDeaxcEsMnSJXSTgg9PlXoaeXk3PoFc0j0Th7o2rL5jxQVjJH95iub8Q8wuaEbhzGo52kYO01S5ncaynDsz6ndyR3jQd++YroeSk2I6XjeM8u35jYYFTbTqfUMHtNBuW7XHOyXisgK4lQzJHp1LOBuRO9YfLbbcVdAJJOSTnHz/vpQuZcAVdwBlVAJ7hTI/JmPasPiKhvrgqjJucQf55uHA9ARpaDl9ekBW2+lY3i3+HiWfNfhy5i4oVWdSBbFtRcuSck+aduxx7bpcCe8zvtuSZ+g+9Du8bC6mMDTpacyxMwZmRkfauaOua6kOSRleG+EXh+XX0MC9esXrYlZMNIz8xC9wc1xNnk7jUsSc+kYkKNQz3ruOJ4lTChTIg+0gA5H0/NPwty2CGVIwxg7kjBg7bQP+o01r5dhbjc/htzO3ZtcQx0glfMZZJcKFJOkRH5riuWcwW9x1tn9XnXwxAiJJ2hdtiT3LE1m8dxSi65BZQQ2RjJMFQBgiNQ+tXPB9u0OMsuIAF6SpywU7kHpEH6Gu3Hkur9QTtHvnNeCFuwblpR6U1EdwB+9cEviBr92zatHSWYSe0/vXqSst22VGxUj74rw7gLT8PxWYbybhBI2JBK4+cGln6rng0ie58DbCKB9/cnc1G8Zkex/NULHMh5BvZgIWIONhMZrI5Hz3z7JvMIOTHYDpWqnxyKjgvGviNODviytk3HuW9RDGBp1H0ERmSv4rB5Rzl+MuJfuLDsCnqOm3JuSNLEYAQbZ+Gtj+IHDrxbtxBUarVswATmPURjfrHsapeFeBU8Haa6owJznZiAYPsfzXD42OMbjzzX9mjm2xLyp3s2rqqgu25W7cHxs7MGS80bnUHUnfI36dp4P5h5fAukKSpvGHmCTbdlG2xhvtWMUVEhZg6Z+jSfrRl40W1fWWdNLSoMZCm2JHYA5+VRDWNypk1bMnhr5ZQJBMDVGwJAJH99qs8Fyi6zqyrIYx7GI60PwJwfn3CGGCQSPYTXql+5bVAEhTbI9Ixg42rscFLkSZnXLkcLet3Rny3ED/SJkdgD+1eaeG74sWr6N8bs7oxMllVTpgnckr+T2r1vl5tcQruIbUrI3URkRHfNeZtw1tSDAGkMo2nOrqevvWWfJs/dFRdcmBfvLZt2+INoQGQFGLD0CFYtpMlz8UjqB2rbTnClL3DsVI8xvLVSzMqpokOSI6gAb94pcTZtOpV5iQYBzO+P3p7XK7SktDKRqMk4JfLEn+o1h8TcKfuRRQbh13BgrEffI+1B5lbDAKRCsRqGMgg/D7/D+a1H4dAhWMkHrmO49opm4cES6ghcjpBwB846fSsFKnZGyuhgXOEUEzcA9u3bPWlVy/wAPbViAx3P5zSrp+MfqOjoHLQYknViT1g4nvgUzqzATid+hBjoZ3mKHZDNqBGkAEr8xOI+o+9OvDtp+Lr1OJGcT9a4HQ7C2rZX9RbPXrPf8VIWwx1Tnv7A7fegqonqSOvz2/wDdFjaIAgb9ZIMfefxUq3yPqT1AtiMdBmelRbiJjpj57nqKhwt0CAO+fpkgfSpX0jvuJn2zJjtT6hTO/wDCllLdkusanktHtICj81xfN7zeb5l1Wth2iShEwYClo9j96q2OPu29SpcKekSAQctsROxo9/xfcVAl0W5AiWBzMiYOJ6RXf4uPJBQlaobXqaHKeB/mWgn0KZJB+oX64/NYHOi3EcWpGEstpHTacCtjw3z9VS4iKSq+sNGIAHqnrn9jXGcf4vS6dPDo2ph6mmJaSWYL7j9qqMZLDUerEem+FlFqzevGPh9P/TM5+ZisHiOIbVkmWkSdwDk1of41bXgwlu6rMq27blejiXc++RXO2+INwtMg4jMk5EMO2SK59Q9kYwT6IaoJ/KqSRE95/cfc/ao8VwqEQd9+8dh8j2+XakGJWRjSSN51Qeh3/wDVVVuepQdyQPaf9UH5GfnXL9B0g120igMFBgiDGe259p/NNc4JHBWApBYCJ/URJjvgfmjuhVPUcnH9UbxH1j2zUbl4gwCMeoz2xkHpvSbroHCMrifCVkp+qchiIjfVj7/Ss+xyezbvHynyukgk7gwI7SCv/wDQrZ47i0WNRhfuYiCI3msDi+MRCA8E+/UAkBj2bAmuiGWbXDYmkd7yXxcbbMtwkwToA3iOp+eK5DmT3vMXROq7dAaO7t/z+ap8IxdldcjaZHScntjNdfyFFPFWNYEyWA/6SJ+k16GOpR83cUm2df4zDJy1guP8sN/+pZQa5axwly1wWotoUsoA6spMn/xXofOAjcO6vlSACPqI/MVyP8SOI8leHRBuSTAkADSJP3NaajiDa/LBHOeYiNpOJjBO/Q/7daS8QkE+7YEQZ7T9RWBzy7dUi60YmViGXbKk9Yn7RXJ8RdZwPVPqI3OB6NP41D7V5mPTOXNlXR6W11QSIbSFWTEwDsI3nb7VUt8NhlLYYknHQk7/AH/NcRy7md22ylmJUMDE5JBC710K8/m44uTpIDIyjdZxH9PQHfaiWGUenIKSZ1/gcLwt5UmZkEnczBHT5Vu+O08u5ZdYGqQd5ORIH0NcNyfjlZ0MFTKwZ3zMGNzAFeheLOF8/hvNETZhgCJlYAePfr9K6YzlLA0+qGlTC+BbIWxcgRNxznrmD+1cNxRXzGif8x9OMado261u+AOYE6lLQZEqegMsD7iSRXOnQzs4JKliE6gHOkf7/Ws9RNOEPp/oK4GRoOoYOQYIHT8e9Dv3DO0jrE9Cfp9qPc4YhZk5J9gCBt8sxUrt4SqrvmdJO8fkST9/rXFdioo8T6ZIDFoBAEn2wCOx/HSia1CsrScgncAsVHYbZH1mknqaIYQJJkEwRmR9j2xT3bZBclT6oERIEbD7xn+xpwFclK5xWTGrtjbGJEmlRzwKrgz9ATvkfilRfsLYy+eKMagAegG4Pc46Z/ahWbwhpEFTO898j8/ejcscR6gAogKYgztmPmKr27L3C0ggE5E/Ce7fM9qhx44E1QVONYtD5OdJGxztPeIqjznmHlWwyKSZAC/6gen0FHtuskA6nHzxkiCf72q/cbSuATJ+YJjEfKkmkvMUYr3LmkuUwWmAfV6jAIjfEbmszmfMOIlWRmgMwZFEwEaA3vInE9K6dluICXXADAdZDTBgZBXvPWj2bCsAdMatQJ2kN0I962jkiuqG/Y4Z+MvKAT1YrJDDoAJAz0+kmq/EcuvXb7ay5RbkMSdwCCcT1BnHeu9scuYswbScCJ2ldse46ii3OD0KOpZiPScdSSen07xWnj1zFBsbF4JAbhriNgXbVwk7aEUeSmke5DGsLgOWW+HkovqKlQSm7DGrYnJIGO4rqrtyFATHp0iJys6iD3gknvVRXhZYysjLDGTiB3yKWbVb6Q9tMwfC/JGSy/mDS5u6YbsFgEQe+o1uWk0EysmBpHYyBMYmP9qnxHEuJ1DSur4l69/SPh7T1qNm6NQzgnJJkEdCa5sk7nbEqREoVVdZg7ad5BM77wKocUUKi3qn1pJElQJxn3/MUfiLYgeqJGhT1yQqwPYmffFYPNOWMqEi6xCkjGTpBQKQsiYJbc9d6cUpvlhJnRcZbBAOraNRmJEgTP4+lYXOud27I0qdbgGYM5gQZ6j5dq5V795m0K9x11OBP+kT0PvWXetPILTlZBJnBGDg/iuvFo1fmZm5GhxXO7tw759t6qgsSSdx9e353oMAQzbfmOwq6/DMCwAlCqsrAQGUgxv8x9RXZUYcJEHb/wAPeWPxN9luAi3bElthDfDP0E10/JryXuZEKqhLcohEGdJM9O+x+dT8J3F4TgrRwWcTcBzIVSgG2IAC/TNZfJ+O8q7buY/UGOfh1AExEmJ/NYzzKEow+5qonfeLVIshbcFjctCCYx5ik9ewrlP4r3X02bijUnlurafVDSI+mfzU/EHOWvG0UkYDArtI3knGN/rQuac6F23aH6rQyYlnB0gmB75/FRm1UHuS9i9p57zDiWuIVmYYTDatRY4GP1SOu1c2yFCQZ9LxnfBjI+tem2OU2xLMI9WsavSQx9Q9X971i3vDaFy+kgeYYUgldIgiGAM7R8vlUY9RFL2IlBsw1SWlgI0J7RgAH7qfzWr4ea6bZGSADrk7rMACRkSHrT4vgLYLiSB6CIiPqu237UfhVZQwMQF1LmJwBBb6k99qylm3RdCSaM3lLq0i2ElJIGtVaTG6nsZAIr05+IK8vuMcSgDA50lgoM/c15rb4B2UEiPQIZd9IgkbfFt06V3vDcoV+CZCSrG2BhiFMfpcbEYGd60xv5qLj1AeBkl7pBAUqAp2nfOfnP1rluKIQshwVbQcDBB/c4x86s8j47+V1r6iY1ATGJlpaDBAigc74Y3L1zDKHJuTOoyc/EQJiNX/AFRWWRxlCKBsV7jSQixHwgGMAHOPrI+tZnEEMGKElyy6ZJn/AIxVmwQCPOJjZSD0Yk6du5n5UHjgoAclwJB1RqnGDjuYyM996zXXgVmlZvNbl21AyNQCzjGftP296XA8bIg6VOok6iOkgSQdo/sVlcTzHWCNcZPwkwDHTOP+c1M6AAA2wZpQDUDoke+cVolRXRGuOJY5DqB20HHt8qaqycOjgEsxMRt/T6f9qVZtOwNO4mGuPpKARCkzkD9P/ig+bALDOCSTHwnserCRj2qs3Hm52wAGgdG2Me4qTWgIUrpJ1Z3lREAqDAM9+9OXKJfI+pEWFltfqJ0mTB/UB7+9Wwvl2xqJnB7xq6fLb7VR4m6CdLekdIbIYZJn22irXMuI1vofUQ0SBsAIAJOy9ajamugKSEvFqG0ycTqmTM7nO42+9W7vFH0QABjTg53AjGD6fyKzf8OmSColiXk4GRABJ6gb+1MhW/c0u8Kg02wNQBZRqknqc98UuR8rqW7bu7FSdOZJyXA30knduuKHbVk1KjFn3wJkAgagO0bjvSsHCgGCWbv2OZOeh+9B4YNKsxeMiVEKDgkx+R3zvU03YmzRs3NLeptRLHSMEQRscd/2NV7CrcGpw879QA0Zgf3EGm4zhvUjnSGV8SSB/USPr0jv7VG4skQY9EqwkLtu0fpmd61UOw1wLipBIe6ApIIE5Idhj89O1RvqQ7LalgYK9YGDqJGYBn7nGKHx9guNL6dIUgkZnGJU+/71o8MQlsti2wQKy9g0wPqdP0NR5ZdRWmZz8VDBiCdQ2icD0kwNx1qYBZC5UROVJxmNMfafnVriOHF4MuqFAIAEYddPb3H7UHhgFQKxIO0gGZiJIJ+smjngN18geX8PbR9TBS0sZIxPQCIGAfwe1UvEHKbbkEbEELAiNjIOQc5O0zWlxB1kKpBVTALSFncEHGcEYPWp3LxVZYTpBBOoH4mwWPSdt/nV75Lmx8ep5rxnh68hGtTB+cAR8Uf3tWhw7G1ZIuK0JecH/SAqGDmCDqBj3NdVeZlKggE4lmMjUSOpJkwJ22M1U4/hnIum2ts3Nwd3IhgdI26H/iul6lySTI29ivyPnhdhbw2WIDGD6ssR2Htk1rcbdZTCKYbWBBz6pIYxjMe0/PFcVyjlV7zASsEuUXV/UwBB9xBP/aRg16RwPCKqBrcnJg7zBK5B9hvj3rPNGMZcFw5K6MFUhvhQWwIjJmCST0In7GntqtsDR6VgkmPVBgie56Z+1BvtqQFwwhg2kECR8Iz0kkmegJqT8UGIg6SpMQNXwiPUBuuckTGDWCKfWiaO2PSxGSdXxHOGA/UIMSI6UO3dHlhSAROx2knB0kCMnr71D+eutcBRpViQwbIJAyCx3/8AXWpXbYg+ogQFmYiWkEj3lR9qGkK36ELV22UIuaRhihMYicHeQKfl/HrcWCxZT3BPqcGATOBA+Rx8qkzqwaANRgjtByR02JNZfHcEQUNuQJAuKo1ZmVJPchYnaQ3eiK9COho3LyDSAVMbKuFiRsNxOdq1F5kzcOLUHWLgDEEjcM0gxEEdyNjXPcDeRlcjS4UausqQNQxEwZP9xVuw7KlyMsAs4nQFE21K/wBQByd8jeDVptJg3TIMQmQCSTJAJBkgzMHaQcf+KjrbUw1eosyhckmRA7grAOaHxTlTOo6ywgzA2gIyf0wwM/1Cj8MG8xT5bZ0hjo0hGUKWBI6/DvmQe1TVsVtMqoBct6gIBXJG87LM/Ojvw8iWGlSoQjGmBIiNwZAH2ofBlDxKrq0kMAQpIEKDIBEqRvI9qCbWqTrVjrOn1QoBAIGnoZkT/wA1aGin/h4Zy0aSHAUbZgax1EHOP3q3wXAeVdOvTMDaCQkAZHTEQR2qHFhrWAk6QWLssCT6oMECR7TtUOL5wyaTCgSnmsJMjAZRqPpiemZGTsDqlJ8FPoWlKnZ7SiT6WDSM9aVZw5hZuesWvizhjE9YwetKo2PsTaNNeHkhwRqG6jbSO8iCQcxtmriKQTEkxOnAxtIIxHsaVKsHJuFv85Jb4sLyzTcnWMCCoMHPWT/4qLANclRIMwZgiSe/SOlKlU73X7lpWkw99lc27fwgsASsguGiNePao8wtaNVuTpknUDBAxsB9KelVyXBUlUWynYZSJALTDAk6ZGQRjvHtVxL0nVaJK5WIEzGoCTjvkg0qVaJJFLiJY4jiNLLmWJEAztMGelPeEgE59RJUGAAZzMd6VKs1J9PYErK3lSugN8B0kkCZbIzGBgbdqa3aBY5glA7dcRtmes0qVZ3yZVbRK4zgamuMAQCdJicbNAmACNs1K9BRHDer1kAgkSpZSST1wftOcUqVbpK39P8AsqS5B2tF5TpEDWs4zoZS2OmSIoH8to2OJUnvvBAk7RINKlWTdNI0irIXeGEhtZMEdyBCkYmMmVzWpyltfpAhg+j1EtEwcnM0qVUvlREn0RT4j/NdTugYkAQZ9OQdpyc+/wBq/wDMsiC2FOQU1SJBkgNo+EzA3/3NNSqoxSk12CI/EX5uqhaJQY05+AwsjAgy0/KB1qmbHlshDEsSNQbaG0BRvkekyPc0qVTH5L7oaBWOIKs+kQWR52ABSc43yfqKvWHFzWdUklCukEYmRk9gFpqVGbiLfb/0m+LJ3bvkAaY80qAZXVktJAk4ON5j26irb41hccXcnY51CAAWLA7kEEjuaalRFtv7/wBguQvCDyxrgadQQD3gjocr0z86G3LzauMtpmAYEqsyXBhoLnbCjG3rb6KlVSbS+39MS5QXiuAdlXHq1FSCw6sMyMGAF3HSntI3nAhpYDOInSpVp7yVJ6ftSpVLbQ5KnRYtxoVDBJ9PwgGWGkiQOxjPv3mou6WrgvKJUBQEOAfVKuBELt84jFPSqnJ3QLkjzjmACqAcCcCcLOVBO2Qem0Vl8U627gLoCrQxBzvOD3GJHXPtSpVadyS92VN8lQ8vvsSbdpdMnTBUYBI/rH7UqVKtHldj5P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QEhUUERQVFRUXFRUYFBgUFBgVGBgXFhcWFhgVFRQYHCggGBolHBgWITEkJikrLi4uFx80ODMsNygtLisBCgoKDg0OGxAQGiwmICQsNDQsLywsLCwsNCwuLCw0LCwsLCwsLCwsLCw0LCwsLCwsLCwsLSwsLCwsLCwsLCwsLP/AABEIALcBEwMBIgACEQEDEQH/xAAbAAABBQEBAAAAAAAAAAAAAAADAAECBAUGB//EAD0QAAIBAwIEBAUCBAUEAQUAAAECEQADIRIxBAVBUQYTImEycYGRoUKxBxRS8BUzYsHhgpLR8SMWFyRyov/EABoBAAMBAQEBAAAAAAAAAAAAAAABAgMEBQb/xAAvEQACAgEDAgQFBAIDAAAAAAAAAQIRAwQSITFREyJBYRQycZHwBYGhsRXRUsHh/9oADAMBAAIRAxEAPwDjJpU8U8V9sfLEaUVKKeKAsjFKKnFKKBWQinipRTxQFkIp4qUUooFZGKUVOKUUBZGlNSilFAWRmlNSilFAWRpVKKUUBZCnqUUooCyM0pqUUooCyM01SilFAWQpVOKaKB2QilFTimigLI0pqUU0UDIk01TilFAWQpVKKUUDsjNKnimoALFPFTilFMzshFJlokUopCsgFp4qcU8UxWQilFTilFAWQinipxSigVkIpRU4p4pBYOKUUSKUUBYOKUUSKWmgLBxSiiRSigLBxSiiRSigLBxSipxSigLIRTRRIpRQFg4pookUooHYOKUUSKaKAsHFKKJFNFA7BxTRRIpRQOwcU0USKUUDsHFKpxT0BYSKeKnFKKDGyEU8VOKeKAsHFPFTinigW4hFKKnFSC0CsHppRRIpRQKwcUoommlpoCyEUoqcU8UBYOKcLU4p4oCwUUoqac7PDOEurr4a4ALggSDJ9atuGHStDm3KmsEEHXbbNu4uzD/Y+1cuPVwnlli6NfydeTSzhijlXKf8GZFNFTIqNdJy2NFSt2ixAUEkmABuTSAre4bg24ZVYqWu3GCoo3VT8TsemN/bHXHPqdTHBDc/2OjS6eeee1dPUwr1hkYq4IYbg7ioEVr+I486B+lUB+YH9/asuK1xTc4KT9UZ5oqGRxT6MHFNFEilFaGdg4poosU0UDsHFNFEilFA7BRSiiRTRQOwcUookU0UBZCKaiRSoHYUCniiBKl5dKzLkFFPpowt04tUtyDawGmn01YFqpeVRuQ9jK2mn01Z8qpC1S3j8NlTRT6Kt+VT+XS3j8JlPRUxbqz5dS8qlvGsRSKUtFXPLpeXT3i8Ip6KcW6t+VTi3S3jWIp3eAW8uhjp7N0Hz9q2fCHHi1/+HxYJJaNJUkR0dXGOxkVUa3UOJtG4oAMMpDW26hgZGe1eXrdI8j8XH835/J6+i1Sxrwp9D1Tk/h+xbUjSGzPrAP46Yq6vh/hiZNi2fmoj7VxfgTxb57XLFxGRl+HUZ1hZVmB77SPevQbV2RXivLO7bZ66hGqo5rxNyKxaDcSFAZVz/SIxqjuBXLMCT/MXBpGn/wCNDGpj0JWMDr/tXQeKua3NT2fKJtFJNw/DqDL6AOvWuH4nimuMSTXXpdPLUNSk/Kvyjn1Oojp47YrzMzL5LMSckkk0PTVw2qj5NfSKSR8w4NuypFKKtm1UfJp7ifDZVimirRtU3lUbg2sraaaKs+XUPKp7hUwOmm00YpTaaLECimiilaaKLHYOKaiRSp2Fl8WqmLdWAlSFuubedqxlcW6l5dWAlOEpbithXFunFurGinC0t49hX8un8urGmi2OGZyAoJJ7UnOhrHfQpi3T+XVtrQzGYJU9pG8HrnHzBpaalZFJWinj2umVAlSKVY8ulop7hbSt5dLy6taKWijcLYVRbpzbqx5VS0Ubh7CpopC3Vvy6Xl0bw2GdyvjPJ40SYVsewLL8X3r2DgLylANQnPUV47zzhwui6PiBiDsYyAa6Dwl4g4W46pauXGI1OqMkMognRcIEFUzBxIAGTv8AOatbcrS7nvaTzY+X6G34yb0jO847bVxSpXd8/sa+FDkHUX1fQiAPtFcYqV62gkvCPM1sW8hW8um8urnl1E267t5xbCoUpjbq35dG4bgy5gf2AJNJ5ElbGsTk6Rmm3TeXV69bE+mY96Z+GIUMdmmPpvTWQTxclEW6by6tFKYpVbyNhTNuom1V1bUnOKe9wxQlWEEUeJ6CeLizPNqom1V026by6reT4RR8qnq55dKjeT4KLwSpBKtGzFRvFUUs5CqNydhXLvO/YBCUSxwjOYUEnsKqHnfDje4Np2J+2KLwHP7UG5buRpJBMe0xBGaxeoi+ItX9S1BdX0Nuz4cuxqeFH+o5+wmtXkXh21dXU/qEkAAwPSYM9dwR9K5XjubLeTzblxmUAMNLEEBjGApEZH4rZ/hte8vzraE+UCr2w7SVDLlZPSRIz1rh1GfKq8y57HbghibpL7mp4g5Hw/DcPcuhWm2haFMlo/SFO5Ncpx/HuTc4bhwbbQjecQCgRxMHIYuRJAG2Jjeut8b8qbjbYt6yqD1XNJgt2WRkZzXMeJ744SPMyxX0BRuqiF+21YQy7uMkqXua5IqCuMeQHD8MttFtpOlRAkyT1JPuSSfrU/LrH4XxGC3qt+iVEhgWzMnT1GKscu5PxvEs1z1WbJJh7uq3gbFLY9Te2Irs+Nwxj5HZxrBObs0fLptNY/MOIuWif5e5xPEMphtXDaLcDc5Oo74gVa4Dna3jpFu4HiQoXUWPUADM/OnHXY26lx9RS08ol/RT+XQP8UtLqFwm2ytpZHHqB+Q3FVbviWwoJ9Rjsu/5qnrcK6zX3I8KXY0fLp/LrkuM8WM1r0+h9W4/p36/aqF3xTebWuvBABAUdomdxOameuxxVp39C46eT9Dvlsk7UN2UCSygTElhv2+deeW+Y30VQHuBQTpILRqid9pzQ1diYIkz/Zrlf6n2j/Jr8I+52vPLiMkBpIhsbQRIM0fwfaQXD5SEuw9ekYPsT096weG4QooVh6mOR2A2FeoeFuXLYtrp+I5Y/wC3yrkzzeSak1R14I7FSOiXgw9rRc/UM+x9vlXm/PLA4W6yXDBEEYPqU7Mvcd+1emrfriP4qoWs2Ht4fzltjYT5mIJOy4P4rXDqZYvlHlwRydTmrfMEa8bUHCKwefQ0kjSD0IjarxsmuA5lzYLfYmGtwyE2xpQuAASg6gd/cUfhud39CgXWAGRtORsZ3FdEf1Hb86ObJo1xtO1NurHA3TbYEbj89xXCcv5zfypuFgcerJEdQavWOdXvLAUFnJEECWjrC9TOPvVS/UsLW2V8mHgTjLg7vi+UC8vm8NkfqTqp6gUrnLWPBWzBLC452zDEwI+i1znh3nPEWbjMQZ+K4rArI7gdDFeg8m53b4kk4DAfDiQD3jvFYR1sml7M7fhoO2vU4luAuDdG/wC01G3wzNsK9US0N685/iDxelglq4ttD8bdjJBXSMzj81u/1JpfKYrQR/5cHM855uLDBLYD3Pn6V9ya2Dfa/btO/wAej1EfMx+KweWCxbUsAr3HICPdydXby+giSIon84/DLra4LquZSCSrD9TCQCoBxEDaox6tbvEnL/SKyYls2QXHc1PJqJs1x3MvEd27IDaAGkFMH5SN4qrZ8SXLWtSdYf4tZJg9xnFb/wCTh6I5PhZHdeTT1yCc/YgEqpPeTmMd6ep/ykewfCMLb8UXQrDUfSuMSd9wT9aB/PuwkszBpmWweu21GPJ2nTpcLB6Z379oqvxNspAFp/npIHuK8Cepm6im/ud/hx7FTiFJXVttIOTE9thk03CpC7jST6iTv8hQl8waiUJnoRA+1GW+QAIJKjLESonueopNy7lbUG/mrakKxyB7HAyBWha46E0KfSXDE6mXABDJ6QZBH2IoSWEbhWZkXUt5BIEGCjmJG4lCaBdBBIBXSJ+e/aoScZJopKmd7yrxRf4y5bs6AgJE6QYVFzEnJ9IFeicw5XZ4jy0vIrjJAIB6Tv0ryLwTzq1wzNcuB2YLpVUEkyRvJr1Lw7xN6+fOvoLQiLVrVqYA7tcIxJ7CuyEr6m8Ippt/jNDlfIeH4f8AybNtD/UFk/8Acc1fa2DuN6ijyaBxF+CPnWnC6GZMcOikkAT3isvmDWeBV+JFtRq+NlX1ZgAD2JjFXeIvCsbxv4gtcFw4a9MFgoCiSWywUD6UcNjPLeI4a7x/G3HuWrltLrGCUMLC6Uk9BIWT0k1ncw5QV4UXrnp1NptICNTaWYO7LMhRp+pYVf4/mvHcw9KzwnDnBO9xl6kxsI7fmuR47xJeu3C7lXkBXUiEKphdPVWjOodWNZy06vcLZG+pFwBvnAA+vf8AaqquZAM6ugCjI7z9/wA1v8rscNfs3i2tT5b3FO7JoEsr6VIZIDNIg+mKweXXrb6mbDEhUBJCwzb3GGQBM47U0uAcaOl8K84Sy7W74DWrgAuA9Durg/pYTuO9dn/9u7FxhcW/cC+X5iklDkwwwP8ATvWPyvwgt97Nq1aS2Rw4fiLly6blu87jRpRRMEFSYEZkg4FNy3mBtWuIt3HXUAti1aRzgq7qQM6gqlVEncQOtJwS5KjXqb/KeU+cS8xpI/cV23KgY0kbVx3A2LlgqU9QY+sKQY7k13HDXllY61TbvkmKJC007/P5GqPibki8Vw1y3cnoQQYIK9R963rNtSdQ+VR5goKkdCCDHaDJo28FJ8ngPiXwPdRLl6ywuW7KgsmzIm+pR+pZknr1zWJyZDd0gsqhjpUsYBeQAucdd+kV61Y56vC3W8xdVp00OInBYIPYA6szXnnMeWW7Cuht6HPEcQUWD6EtsVWCZJWFXPvWUcm7H5jaeNb6RR5kgsXLiBwwVyFdRhoiSM7TNXuVeJL1q5b8tvhOBpBmQZU4mMn8Vk8JZS/cW0xZdVyMAEgwMEH/AFSK73/6YsLwtvieGVw9sleIDOGg6YJgCB0ODsapRXDOdp3wdHwl/wA9vPukBgoHsqLvPck/vWHxoS3xJvcLKagA3Y7HbtT2rmm2RvMfjI/NY/8ANsLhESuIPY+/tVZZpNFQXB7Fym+XsqSc6RP2rxb+I6m1xtwNCelSoGzBhOr5kzPyrt/C3MXQMXZvLUFzqVhCtgJq2Ik4I3EVzn8T+FHHXptH127K6ozP+Y4QgGdWR8gTWeSpocouqR5155aQT0BB7EHBHvtXXc88PXbXDWLoYOgtHWQI0yWcYPSTE1zPI+W3HuQE1jJgb+mNWO4kH616gnFB+WupBKjhQdR2YlSNI/BolGO2iYRtUeRcwhXgCYMk+/X7VmNeySfzWnY4NrrGUcEknaVJjvv8VA4blZ1f/IjaQM505I9MkgwJ3rSKiuLMl1I2+JgAavx/zSrteV+EOAu2ke47o5HqUSQDtg6h8/rSp+HL3Htj3R1iwOhoy2tRA27yTVVeHbq+TsQPpUBaZWzcLe0D6RXiudGtLsXLVxGjSdUrrA0vlZ09Rv7b050EwQvTeq62Tvq79dhvj7mgvwwY+rUOmGyMknFOWXjyoOOxeNy35TghcOhjfpc6Ef3NVW8r4tIE/wCgZ/FA/wAOCsCCxwd2FGtowA+I/Pf5GpeaVdApFXi7K6QVCj1jIUKe8SK7bw7edkEmcfb2rnuV8kfi7gUNEAsZEqNhPuekUXgeOucDeaxcEsMnSJXSTgg9PlXoaeXk3PoFc0j0Th7o2rL5jxQVjJH95iub8Q8wuaEbhzGo52kYO01S5ncaynDsz6ndyR3jQd++YroeSk2I6XjeM8u35jYYFTbTqfUMHtNBuW7XHOyXisgK4lQzJHp1LOBuRO9YfLbbcVdAJJOSTnHz/vpQuZcAVdwBlVAJ7hTI/JmPasPiKhvrgqjJucQf55uHA9ARpaDl9ekBW2+lY3i3+HiWfNfhy5i4oVWdSBbFtRcuSck+aduxx7bpcCe8zvtuSZ+g+9Du8bC6mMDTpacyxMwZmRkfauaOua6kOSRleG+EXh+XX0MC9esXrYlZMNIz8xC9wc1xNnk7jUsSc+kYkKNQz3ruOJ4lTChTIg+0gA5H0/NPwty2CGVIwxg7kjBg7bQP+o01r5dhbjc/htzO3ZtcQx0glfMZZJcKFJOkRH5riuWcwW9x1tn9XnXwxAiJJ2hdtiT3LE1m8dxSi65BZQQ2RjJMFQBgiNQ+tXPB9u0OMsuIAF6SpywU7kHpEH6Gu3Hkur9QTtHvnNeCFuwblpR6U1EdwB+9cEviBr92zatHSWYSe0/vXqSst22VGxUj74rw7gLT8PxWYbybhBI2JBK4+cGln6rng0ie58DbCKB9/cnc1G8Zkex/NULHMh5BvZgIWIONhMZrI5Hz3z7JvMIOTHYDpWqnxyKjgvGviNODviytk3HuW9RDGBp1H0ERmSv4rB5Rzl+MuJfuLDsCnqOm3JuSNLEYAQbZ+Gtj+IHDrxbtxBUarVswATmPURjfrHsapeFeBU8Haa6owJznZiAYPsfzXD42OMbjzzX9mjm2xLyp3s2rqqgu25W7cHxs7MGS80bnUHUnfI36dp4P5h5fAukKSpvGHmCTbdlG2xhvtWMUVEhZg6Z+jSfrRl40W1fWWdNLSoMZCm2JHYA5+VRDWNypk1bMnhr5ZQJBMDVGwJAJH99qs8Fyi6zqyrIYx7GI60PwJwfn3CGGCQSPYTXql+5bVAEhTbI9Ixg42rscFLkSZnXLkcLet3Rny3ED/SJkdgD+1eaeG74sWr6N8bs7oxMllVTpgnckr+T2r1vl5tcQruIbUrI3URkRHfNeZtw1tSDAGkMo2nOrqevvWWfJs/dFRdcmBfvLZt2+INoQGQFGLD0CFYtpMlz8UjqB2rbTnClL3DsVI8xvLVSzMqpokOSI6gAb94pcTZtOpV5iQYBzO+P3p7XK7SktDKRqMk4JfLEn+o1h8TcKfuRRQbh13BgrEffI+1B5lbDAKRCsRqGMgg/D7/D+a1H4dAhWMkHrmO49opm4cES6ghcjpBwB846fSsFKnZGyuhgXOEUEzcA9u3bPWlVy/wAPbViAx3P5zSrp+MfqOjoHLQYknViT1g4nvgUzqzATid+hBjoZ3mKHZDNqBGkAEr8xOI+o+9OvDtp+Lr1OJGcT9a4HQ7C2rZX9RbPXrPf8VIWwx1Tnv7A7fegqonqSOvz2/wDdFjaIAgb9ZIMfefxUq3yPqT1AtiMdBmelRbiJjpj57nqKhwt0CAO+fpkgfSpX0jvuJn2zJjtT6hTO/wDCllLdkusanktHtICj81xfN7zeb5l1Wth2iShEwYClo9j96q2OPu29SpcKekSAQctsROxo9/xfcVAl0W5AiWBzMiYOJ6RXf4uPJBQlaobXqaHKeB/mWgn0KZJB+oX64/NYHOi3EcWpGEstpHTacCtjw3z9VS4iKSq+sNGIAHqnrn9jXGcf4vS6dPDo2ph6mmJaSWYL7j9qqMZLDUerEem+FlFqzevGPh9P/TM5+ZisHiOIbVkmWkSdwDk1of41bXgwlu6rMq27blejiXc++RXO2+INwtMg4jMk5EMO2SK59Q9kYwT6IaoJ/KqSRE95/cfc/ao8VwqEQd9+8dh8j2+XakGJWRjSSN51Qeh3/wDVVVuepQdyQPaf9UH5GfnXL9B0g120igMFBgiDGe259p/NNc4JHBWApBYCJ/URJjvgfmjuhVPUcnH9UbxH1j2zUbl4gwCMeoz2xkHpvSbroHCMrifCVkp+qchiIjfVj7/Ss+xyezbvHynyukgk7gwI7SCv/wDQrZ47i0WNRhfuYiCI3msDi+MRCA8E+/UAkBj2bAmuiGWbXDYmkd7yXxcbbMtwkwToA3iOp+eK5DmT3vMXROq7dAaO7t/z+ap8IxdldcjaZHScntjNdfyFFPFWNYEyWA/6SJ+k16GOpR83cUm2df4zDJy1guP8sN/+pZQa5axwly1wWotoUsoA6spMn/xXofOAjcO6vlSACPqI/MVyP8SOI8leHRBuSTAkADSJP3NaajiDa/LBHOeYiNpOJjBO/Q/7daS8QkE+7YEQZ7T9RWBzy7dUi60YmViGXbKk9Yn7RXJ8RdZwPVPqI3OB6NP41D7V5mPTOXNlXR6W11QSIbSFWTEwDsI3nb7VUt8NhlLYYknHQk7/AH/NcRy7md22ylmJUMDE5JBC710K8/m44uTpIDIyjdZxH9PQHfaiWGUenIKSZ1/gcLwt5UmZkEnczBHT5Vu+O08u5ZdYGqQd5ORIH0NcNyfjlZ0MFTKwZ3zMGNzAFeheLOF8/hvNETZhgCJlYAePfr9K6YzlLA0+qGlTC+BbIWxcgRNxznrmD+1cNxRXzGif8x9OMado261u+AOYE6lLQZEqegMsD7iSRXOnQzs4JKliE6gHOkf7/Ws9RNOEPp/oK4GRoOoYOQYIHT8e9Dv3DO0jrE9Cfp9qPc4YhZk5J9gCBt8sxUrt4SqrvmdJO8fkST9/rXFdioo8T6ZIDFoBAEn2wCOx/HSia1CsrScgncAsVHYbZH1mknqaIYQJJkEwRmR9j2xT3bZBclT6oERIEbD7xn+xpwFclK5xWTGrtjbGJEmlRzwKrgz9ATvkfilRfsLYy+eKMagAegG4Pc46Z/ahWbwhpEFTO898j8/ejcscR6gAogKYgztmPmKr27L3C0ggE5E/Ce7fM9qhx44E1QVONYtD5OdJGxztPeIqjznmHlWwyKSZAC/6gen0FHtuskA6nHzxkiCf72q/cbSuATJ+YJjEfKkmkvMUYr3LmkuUwWmAfV6jAIjfEbmszmfMOIlWRmgMwZFEwEaA3vInE9K6dluICXXADAdZDTBgZBXvPWj2bCsAdMatQJ2kN0I962jkiuqG/Y4Z+MvKAT1YrJDDoAJAz0+kmq/EcuvXb7ay5RbkMSdwCCcT1BnHeu9scuYswbScCJ2ldse46ii3OD0KOpZiPScdSSen07xWnj1zFBsbF4JAbhriNgXbVwk7aEUeSmke5DGsLgOWW+HkovqKlQSm7DGrYnJIGO4rqrtyFATHp0iJys6iD3gknvVRXhZYysjLDGTiB3yKWbVb6Q9tMwfC/JGSy/mDS5u6YbsFgEQe+o1uWk0EysmBpHYyBMYmP9qnxHEuJ1DSur4l69/SPh7T1qNm6NQzgnJJkEdCa5sk7nbEqREoVVdZg7ad5BM77wKocUUKi3qn1pJElQJxn3/MUfiLYgeqJGhT1yQqwPYmffFYPNOWMqEi6xCkjGTpBQKQsiYJbc9d6cUpvlhJnRcZbBAOraNRmJEgTP4+lYXOud27I0qdbgGYM5gQZ6j5dq5V795m0K9x11OBP+kT0PvWXetPILTlZBJnBGDg/iuvFo1fmZm5GhxXO7tw759t6qgsSSdx9e353oMAQzbfmOwq6/DMCwAlCqsrAQGUgxv8x9RXZUYcJEHb/wAPeWPxN9luAi3bElthDfDP0E10/JryXuZEKqhLcohEGdJM9O+x+dT8J3F4TgrRwWcTcBzIVSgG2IAC/TNZfJ+O8q7buY/UGOfh1AExEmJ/NYzzKEow+5qonfeLVIshbcFjctCCYx5ik9ewrlP4r3X02bijUnlurafVDSI+mfzU/EHOWvG0UkYDArtI3knGN/rQuac6F23aH6rQyYlnB0gmB75/FRm1UHuS9i9p57zDiWuIVmYYTDatRY4GP1SOu1c2yFCQZ9LxnfBjI+tem2OU2xLMI9WsavSQx9Q9X971i3vDaFy+kgeYYUgldIgiGAM7R8vlUY9RFL2IlBsw1SWlgI0J7RgAH7qfzWr4ea6bZGSADrk7rMACRkSHrT4vgLYLiSB6CIiPqu237UfhVZQwMQF1LmJwBBb6k99qylm3RdCSaM3lLq0i2ElJIGtVaTG6nsZAIr05+IK8vuMcSgDA50lgoM/c15rb4B2UEiPQIZd9IgkbfFt06V3vDcoV+CZCSrG2BhiFMfpcbEYGd60xv5qLj1AeBkl7pBAUqAp2nfOfnP1rluKIQshwVbQcDBB/c4x86s8j47+V1r6iY1ATGJlpaDBAigc74Y3L1zDKHJuTOoyc/EQJiNX/AFRWWRxlCKBsV7jSQixHwgGMAHOPrI+tZnEEMGKElyy6ZJn/AIxVmwQCPOJjZSD0Yk6du5n5UHjgoAclwJB1RqnGDjuYyM996zXXgVmlZvNbl21AyNQCzjGftP296XA8bIg6VOok6iOkgSQdo/sVlcTzHWCNcZPwkwDHTOP+c1M6AAA2wZpQDUDoke+cVolRXRGuOJY5DqB20HHt8qaqycOjgEsxMRt/T6f9qVZtOwNO4mGuPpKARCkzkD9P/ig+bALDOCSTHwnserCRj2qs3Hm52wAGgdG2Me4qTWgIUrpJ1Z3lREAqDAM9+9OXKJfI+pEWFltfqJ0mTB/UB7+9Wwvl2xqJnB7xq6fLb7VR4m6CdLekdIbIYZJn22irXMuI1vofUQ0SBsAIAJOy9ajamugKSEvFqG0ycTqmTM7nO42+9W7vFH0QABjTg53AjGD6fyKzf8OmSColiXk4GRABJ6gb+1MhW/c0u8Kg02wNQBZRqknqc98UuR8rqW7bu7FSdOZJyXA30knduuKHbVk1KjFn3wJkAgagO0bjvSsHCgGCWbv2OZOeh+9B4YNKsxeMiVEKDgkx+R3zvU03YmzRs3NLeptRLHSMEQRscd/2NV7CrcGpw879QA0Zgf3EGm4zhvUjnSGV8SSB/USPr0jv7VG4skQY9EqwkLtu0fpmd61UOw1wLipBIe6ApIIE5Idhj89O1RvqQ7LalgYK9YGDqJGYBn7nGKHx9guNL6dIUgkZnGJU+/71o8MQlsti2wQKy9g0wPqdP0NR5ZdRWmZz8VDBiCdQ2icD0kwNx1qYBZC5UROVJxmNMfafnVriOHF4MuqFAIAEYddPb3H7UHhgFQKxIO0gGZiJIJ+smjngN18geX8PbR9TBS0sZIxPQCIGAfwe1UvEHKbbkEbEELAiNjIOQc5O0zWlxB1kKpBVTALSFncEHGcEYPWp3LxVZYTpBBOoH4mwWPSdt/nV75Lmx8ep5rxnh68hGtTB+cAR8Uf3tWhw7G1ZIuK0JecH/SAqGDmCDqBj3NdVeZlKggE4lmMjUSOpJkwJ22M1U4/hnIum2ts3Nwd3IhgdI26H/iul6lySTI29ivyPnhdhbw2WIDGD6ssR2Htk1rcbdZTCKYbWBBz6pIYxjMe0/PFcVyjlV7zASsEuUXV/UwBB9xBP/aRg16RwPCKqBrcnJg7zBK5B9hvj3rPNGMZcFw5K6MFUhvhQWwIjJmCST0In7GntqtsDR6VgkmPVBgie56Z+1BvtqQFwwhg2kECR8Iz0kkmegJqT8UGIg6SpMQNXwiPUBuuckTGDWCKfWiaO2PSxGSdXxHOGA/UIMSI6UO3dHlhSAROx2knB0kCMnr71D+eutcBRpViQwbIJAyCx3/8AXWpXbYg+ogQFmYiWkEj3lR9qGkK36ELV22UIuaRhihMYicHeQKfl/HrcWCxZT3BPqcGATOBA+Rx8qkzqwaANRgjtByR02JNZfHcEQUNuQJAuKo1ZmVJPchYnaQ3eiK9COho3LyDSAVMbKuFiRsNxOdq1F5kzcOLUHWLgDEEjcM0gxEEdyNjXPcDeRlcjS4UausqQNQxEwZP9xVuw7KlyMsAs4nQFE21K/wBQByd8jeDVptJg3TIMQmQCSTJAJBkgzMHaQcf+KjrbUw1eosyhckmRA7grAOaHxTlTOo6ywgzA2gIyf0wwM/1Cj8MG8xT5bZ0hjo0hGUKWBI6/DvmQe1TVsVtMqoBct6gIBXJG87LM/Ojvw8iWGlSoQjGmBIiNwZAH2ofBlDxKrq0kMAQpIEKDIBEqRvI9qCbWqTrVjrOn1QoBAIGnoZkT/wA1aGin/h4Zy0aSHAUbZgax1EHOP3q3wXAeVdOvTMDaCQkAZHTEQR2qHFhrWAk6QWLssCT6oMECR7TtUOL5wyaTCgSnmsJMjAZRqPpiemZGTsDqlJ8FPoWlKnZ7SiT6WDSM9aVZw5hZuesWvizhjE9YwetKo2PsTaNNeHkhwRqG6jbSO8iCQcxtmriKQTEkxOnAxtIIxHsaVKsHJuFv85Jb4sLyzTcnWMCCoMHPWT/4qLANclRIMwZgiSe/SOlKlU73X7lpWkw99lc27fwgsASsguGiNePao8wtaNVuTpknUDBAxsB9KelVyXBUlUWynYZSJALTDAk6ZGQRjvHtVxL0nVaJK5WIEzGoCTjvkg0qVaJJFLiJY4jiNLLmWJEAztMGelPeEgE59RJUGAAZzMd6VKs1J9PYErK3lSugN8B0kkCZbIzGBgbdqa3aBY5glA7dcRtmes0qVZ3yZVbRK4zgamuMAQCdJicbNAmACNs1K9BRHDer1kAgkSpZSST1wftOcUqVbpK39P8AsqS5B2tF5TpEDWs4zoZS2OmSIoH8to2OJUnvvBAk7RINKlWTdNI0irIXeGEhtZMEdyBCkYmMmVzWpyltfpAhg+j1EtEwcnM0qVUvlREn0RT4j/NdTugYkAQZ9OQdpyc+/wBq/wDMsiC2FOQU1SJBkgNo+EzA3/3NNSqoxSk12CI/EX5uqhaJQY05+AwsjAgy0/KB1qmbHlshDEsSNQbaG0BRvkekyPc0qVTH5L7oaBWOIKs+kQWR52ABSc43yfqKvWHFzWdUklCukEYmRk9gFpqVGbiLfb/0m+LJ3bvkAaY80qAZXVktJAk4ON5j26irb41hccXcnY51CAAWLA7kEEjuaalRFtv7/wBguQvCDyxrgadQQD3gjocr0z86G3LzauMtpmAYEqsyXBhoLnbCjG3rb6KlVSbS+39MS5QXiuAdlXHq1FSCw6sMyMGAF3HSntI3nAhpYDOInSpVp7yVJ6ftSpVLbQ5KnRYtxoVDBJ9PwgGWGkiQOxjPv3mou6WrgvKJUBQEOAfVKuBELt84jFPSqnJ3QLkjzjmACqAcCcCcLOVBO2Qem0Vl8U627gLoCrQxBzvOD3GJHXPtSpVadyS92VN8lQ8vvsSbdpdMnTBUYBI/rH7UqVKtHldj5P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QEhUUERQVFRUXFRUYFBgUFBgVGBgXFhcWFhgVFRQYHCggGBolHBgWITEkJikrLi4uFx80ODMsNygtLisBCgoKDg0OGxAQGiwmICQsNDQsLywsLCwsNCwuLCw0LCwsLCwsLCwsLCw0LCwsLCwsLCwsLSwsLCwsLCwsLCwsLP/AABEIALcBEwMBIgACEQEDEQH/xAAbAAABBQEBAAAAAAAAAAAAAAADAAECBAUGB//EAD0QAAIBAwIEBAUCBAUEAQUAAAECEQADIRIxBAVBUQYTImEycYGRoUKxBxRS8BUzYsHhgpLR8SMWFyRyov/EABoBAAMBAQEBAAAAAAAAAAAAAAABAgMEBQb/xAAvEQACAgEDAgQFBAIDAAAAAAAAAQIRAwQSITFREyJBYRQycZHwBYGhsRXRUsHh/9oADAMBAAIRAxEAPwDjJpU8U8V9sfLEaUVKKeKAsjFKKnFKKBWQinipRTxQFkIp4qUUooFZGKUVOKUUBZGlNSilFAWRmlNSilFAWRpVKKUUBZCnqUUooCyM0pqUUooCyM01SilFAWQpVOKaKB2QilFTimigLI0pqUU0UDIk01TilFAWQpVKKUUDsjNKnimoALFPFTilFMzshFJlokUopCsgFp4qcU8UxWQilFTilFAWQinipxSigVkIpRU4p4pBYOKUUSKUUBYOKUUSKWmgLBxSiiRSigLBxSiiRSigLBxSipxSigLIRTRRIpRQFg4pookUooHYOKUUSKaKAsHFKKJFNFA7BxTRRIpRQOwcU0USKUUDsHFKpxT0BYSKeKnFKKDGyEU8VOKeKAsHFPFTinigW4hFKKnFSC0CsHppRRIpRQKwcUoommlpoCyEUoqcU8UBYOKcLU4p4oCwUUoqac7PDOEurr4a4ALggSDJ9atuGHStDm3KmsEEHXbbNu4uzD/Y+1cuPVwnlli6NfydeTSzhijlXKf8GZFNFTIqNdJy2NFSt2ixAUEkmABuTSAre4bg24ZVYqWu3GCoo3VT8TsemN/bHXHPqdTHBDc/2OjS6eeee1dPUwr1hkYq4IYbg7ioEVr+I486B+lUB+YH9/asuK1xTc4KT9UZ5oqGRxT6MHFNFEilFaGdg4poosU0UDsHFNFEilFA7BRSiiRTRQOwcUookU0UBZCKaiRSoHYUCniiBKl5dKzLkFFPpowt04tUtyDawGmn01YFqpeVRuQ9jK2mn01Z8qpC1S3j8NlTRT6Kt+VT+XS3j8JlPRUxbqz5dS8qlvGsRSKUtFXPLpeXT3i8Ip6KcW6t+VTi3S3jWIp3eAW8uhjp7N0Hz9q2fCHHi1/+HxYJJaNJUkR0dXGOxkVUa3UOJtG4oAMMpDW26hgZGe1eXrdI8j8XH835/J6+i1Sxrwp9D1Tk/h+xbUjSGzPrAP46Yq6vh/hiZNi2fmoj7VxfgTxb57XLFxGRl+HUZ1hZVmB77SPevQbV2RXivLO7bZ66hGqo5rxNyKxaDcSFAZVz/SIxqjuBXLMCT/MXBpGn/wCNDGpj0JWMDr/tXQeKua3NT2fKJtFJNw/DqDL6AOvWuH4nimuMSTXXpdPLUNSk/Kvyjn1Oojp47YrzMzL5LMSckkk0PTVw2qj5NfSKSR8w4NuypFKKtm1UfJp7ifDZVimirRtU3lUbg2sraaaKs+XUPKp7hUwOmm00YpTaaLECimiilaaKLHYOKaiRSp2Fl8WqmLdWAlSFuubedqxlcW6l5dWAlOEpbithXFunFurGinC0t49hX8un8urGmi2OGZyAoJJ7UnOhrHfQpi3T+XVtrQzGYJU9pG8HrnHzBpaalZFJWinj2umVAlSKVY8ulop7hbSt5dLy6taKWijcLYVRbpzbqx5VS0Ubh7CpopC3Vvy6Xl0bw2GdyvjPJ40SYVsewLL8X3r2DgLylANQnPUV47zzhwui6PiBiDsYyAa6Dwl4g4W46pauXGI1OqMkMognRcIEFUzBxIAGTv8AOatbcrS7nvaTzY+X6G34yb0jO847bVxSpXd8/sa+FDkHUX1fQiAPtFcYqV62gkvCPM1sW8hW8um8urnl1E267t5xbCoUpjbq35dG4bgy5gf2AJNJ5ElbGsTk6Rmm3TeXV69bE+mY96Z+GIUMdmmPpvTWQTxclEW6by6tFKYpVbyNhTNuom1V1bUnOKe9wxQlWEEUeJ6CeLizPNqom1V026by6reT4RR8qnq55dKjeT4KLwSpBKtGzFRvFUUs5CqNydhXLvO/YBCUSxwjOYUEnsKqHnfDje4Np2J+2KLwHP7UG5buRpJBMe0xBGaxeoi+ItX9S1BdX0Nuz4cuxqeFH+o5+wmtXkXh21dXU/qEkAAwPSYM9dwR9K5XjubLeTzblxmUAMNLEEBjGApEZH4rZ/hte8vzraE+UCr2w7SVDLlZPSRIz1rh1GfKq8y57HbghibpL7mp4g5Hw/DcPcuhWm2haFMlo/SFO5Ncpx/HuTc4bhwbbQjecQCgRxMHIYuRJAG2Jjeut8b8qbjbYt6yqD1XNJgt2WRkZzXMeJ744SPMyxX0BRuqiF+21YQy7uMkqXua5IqCuMeQHD8MttFtpOlRAkyT1JPuSSfrU/LrH4XxGC3qt+iVEhgWzMnT1GKscu5PxvEs1z1WbJJh7uq3gbFLY9Te2Irs+Nwxj5HZxrBObs0fLptNY/MOIuWif5e5xPEMphtXDaLcDc5Oo74gVa4Dna3jpFu4HiQoXUWPUADM/OnHXY26lx9RS08ol/RT+XQP8UtLqFwm2ytpZHHqB+Q3FVbviWwoJ9Rjsu/5qnrcK6zX3I8KXY0fLp/LrkuM8WM1r0+h9W4/p36/aqF3xTebWuvBABAUdomdxOameuxxVp39C46eT9Dvlsk7UN2UCSygTElhv2+deeW+Y30VQHuBQTpILRqid9pzQ1diYIkz/Zrlf6n2j/Jr8I+52vPLiMkBpIhsbQRIM0fwfaQXD5SEuw9ekYPsT096weG4QooVh6mOR2A2FeoeFuXLYtrp+I5Y/wC3yrkzzeSak1R14I7FSOiXgw9rRc/UM+x9vlXm/PLA4W6yXDBEEYPqU7Mvcd+1emrfriP4qoWs2Ht4fzltjYT5mIJOy4P4rXDqZYvlHlwRydTmrfMEa8bUHCKwefQ0kjSD0IjarxsmuA5lzYLfYmGtwyE2xpQuAASg6gd/cUfhud39CgXWAGRtORsZ3FdEf1Hb86ObJo1xtO1NurHA3TbYEbj89xXCcv5zfypuFgcerJEdQavWOdXvLAUFnJEECWjrC9TOPvVS/UsLW2V8mHgTjLg7vi+UC8vm8NkfqTqp6gUrnLWPBWzBLC452zDEwI+i1znh3nPEWbjMQZ+K4rArI7gdDFeg8m53b4kk4DAfDiQD3jvFYR1sml7M7fhoO2vU4luAuDdG/wC01G3wzNsK9US0N685/iDxelglq4ttD8bdjJBXSMzj81u/1JpfKYrQR/5cHM855uLDBLYD3Pn6V9ya2Dfa/btO/wAej1EfMx+KweWCxbUsAr3HICPdydXby+giSIon84/DLra4LquZSCSrD9TCQCoBxEDaox6tbvEnL/SKyYls2QXHc1PJqJs1x3MvEd27IDaAGkFMH5SN4qrZ8SXLWtSdYf4tZJg9xnFb/wCTh6I5PhZHdeTT1yCc/YgEqpPeTmMd6ep/ykewfCMLb8UXQrDUfSuMSd9wT9aB/PuwkszBpmWweu21GPJ2nTpcLB6Z379oqvxNspAFp/npIHuK8Cepm6im/ud/hx7FTiFJXVttIOTE9thk03CpC7jST6iTv8hQl8waiUJnoRA+1GW+QAIJKjLESonueopNy7lbUG/mrakKxyB7HAyBWha46E0KfSXDE6mXABDJ6QZBH2IoSWEbhWZkXUt5BIEGCjmJG4lCaBdBBIBXSJ+e/aoScZJopKmd7yrxRf4y5bs6AgJE6QYVFzEnJ9IFeicw5XZ4jy0vIrjJAIB6Tv0ryLwTzq1wzNcuB2YLpVUEkyRvJr1Lw7xN6+fOvoLQiLVrVqYA7tcIxJ7CuyEr6m8Ippt/jNDlfIeH4f8AybNtD/UFk/8Acc1fa2DuN6ijyaBxF+CPnWnC6GZMcOikkAT3isvmDWeBV+JFtRq+NlX1ZgAD2JjFXeIvCsbxv4gtcFw4a9MFgoCiSWywUD6UcNjPLeI4a7x/G3HuWrltLrGCUMLC6Uk9BIWT0k1ncw5QV4UXrnp1NptICNTaWYO7LMhRp+pYVf4/mvHcw9KzwnDnBO9xl6kxsI7fmuR47xJeu3C7lXkBXUiEKphdPVWjOodWNZy06vcLZG+pFwBvnAA+vf8AaqquZAM6ugCjI7z9/wA1v8rscNfs3i2tT5b3FO7JoEsr6VIZIDNIg+mKweXXrb6mbDEhUBJCwzb3GGQBM47U0uAcaOl8K84Sy7W74DWrgAuA9Durg/pYTuO9dn/9u7FxhcW/cC+X5iklDkwwwP8ATvWPyvwgt97Nq1aS2Rw4fiLly6blu87jRpRRMEFSYEZkg4FNy3mBtWuIt3HXUAti1aRzgq7qQM6gqlVEncQOtJwS5KjXqb/KeU+cS8xpI/cV23KgY0kbVx3A2LlgqU9QY+sKQY7k13HDXllY61TbvkmKJC007/P5GqPibki8Vw1y3cnoQQYIK9R963rNtSdQ+VR5goKkdCCDHaDJo28FJ8ngPiXwPdRLl6ywuW7KgsmzIm+pR+pZknr1zWJyZDd0gsqhjpUsYBeQAucdd+kV61Y56vC3W8xdVp00OInBYIPYA6szXnnMeWW7Cuht6HPEcQUWD6EtsVWCZJWFXPvWUcm7H5jaeNb6RR5kgsXLiBwwVyFdRhoiSM7TNXuVeJL1q5b8tvhOBpBmQZU4mMn8Vk8JZS/cW0xZdVyMAEgwMEH/AFSK73/6YsLwtvieGVw9sleIDOGg6YJgCB0ODsapRXDOdp3wdHwl/wA9vPukBgoHsqLvPck/vWHxoS3xJvcLKagA3Y7HbtT2rmm2RvMfjI/NY/8ANsLhESuIPY+/tVZZpNFQXB7Fym+XsqSc6RP2rxb+I6m1xtwNCelSoGzBhOr5kzPyrt/C3MXQMXZvLUFzqVhCtgJq2Ik4I3EVzn8T+FHHXptH127K6ozP+Y4QgGdWR8gTWeSpocouqR5155aQT0BB7EHBHvtXXc88PXbXDWLoYOgtHWQI0yWcYPSTE1zPI+W3HuQE1jJgb+mNWO4kH616gnFB+WupBKjhQdR2YlSNI/BolGO2iYRtUeRcwhXgCYMk+/X7VmNeySfzWnY4NrrGUcEknaVJjvv8VA4blZ1f/IjaQM505I9MkgwJ3rSKiuLMl1I2+JgAavx/zSrteV+EOAu2ke47o5HqUSQDtg6h8/rSp+HL3Htj3R1iwOhoy2tRA27yTVVeHbq+TsQPpUBaZWzcLe0D6RXiudGtLsXLVxGjSdUrrA0vlZ09Rv7b050EwQvTeq62Tvq79dhvj7mgvwwY+rUOmGyMknFOWXjyoOOxeNy35TghcOhjfpc6Ef3NVW8r4tIE/wCgZ/FA/wAOCsCCxwd2FGtowA+I/Pf5GpeaVdApFXi7K6QVCj1jIUKe8SK7bw7edkEmcfb2rnuV8kfi7gUNEAsZEqNhPuekUXgeOucDeaxcEsMnSJXSTgg9PlXoaeXk3PoFc0j0Th7o2rL5jxQVjJH95iub8Q8wuaEbhzGo52kYO01S5ncaynDsz6ndyR3jQd++YroeSk2I6XjeM8u35jYYFTbTqfUMHtNBuW7XHOyXisgK4lQzJHp1LOBuRO9YfLbbcVdAJJOSTnHz/vpQuZcAVdwBlVAJ7hTI/JmPasPiKhvrgqjJucQf55uHA9ARpaDl9ekBW2+lY3i3+HiWfNfhy5i4oVWdSBbFtRcuSck+aduxx7bpcCe8zvtuSZ+g+9Du8bC6mMDTpacyxMwZmRkfauaOua6kOSRleG+EXh+XX0MC9esXrYlZMNIz8xC9wc1xNnk7jUsSc+kYkKNQz3ruOJ4lTChTIg+0gA5H0/NPwty2CGVIwxg7kjBg7bQP+o01r5dhbjc/htzO3ZtcQx0glfMZZJcKFJOkRH5riuWcwW9x1tn9XnXwxAiJJ2hdtiT3LE1m8dxSi65BZQQ2RjJMFQBgiNQ+tXPB9u0OMsuIAF6SpywU7kHpEH6Gu3Hkur9QTtHvnNeCFuwblpR6U1EdwB+9cEviBr92zatHSWYSe0/vXqSst22VGxUj74rw7gLT8PxWYbybhBI2JBK4+cGln6rng0ie58DbCKB9/cnc1G8Zkex/NULHMh5BvZgIWIONhMZrI5Hz3z7JvMIOTHYDpWqnxyKjgvGviNODviytk3HuW9RDGBp1H0ERmSv4rB5Rzl+MuJfuLDsCnqOm3JuSNLEYAQbZ+Gtj+IHDrxbtxBUarVswATmPURjfrHsapeFeBU8Haa6owJznZiAYPsfzXD42OMbjzzX9mjm2xLyp3s2rqqgu25W7cHxs7MGS80bnUHUnfI36dp4P5h5fAukKSpvGHmCTbdlG2xhvtWMUVEhZg6Z+jSfrRl40W1fWWdNLSoMZCm2JHYA5+VRDWNypk1bMnhr5ZQJBMDVGwJAJH99qs8Fyi6zqyrIYx7GI60PwJwfn3CGGCQSPYTXql+5bVAEhTbI9Ixg42rscFLkSZnXLkcLet3Rny3ED/SJkdgD+1eaeG74sWr6N8bs7oxMllVTpgnckr+T2r1vl5tcQruIbUrI3URkRHfNeZtw1tSDAGkMo2nOrqevvWWfJs/dFRdcmBfvLZt2+INoQGQFGLD0CFYtpMlz8UjqB2rbTnClL3DsVI8xvLVSzMqpokOSI6gAb94pcTZtOpV5iQYBzO+P3p7XK7SktDKRqMk4JfLEn+o1h8TcKfuRRQbh13BgrEffI+1B5lbDAKRCsRqGMgg/D7/D+a1H4dAhWMkHrmO49opm4cES6ghcjpBwB846fSsFKnZGyuhgXOEUEzcA9u3bPWlVy/wAPbViAx3P5zSrp+MfqOjoHLQYknViT1g4nvgUzqzATid+hBjoZ3mKHZDNqBGkAEr8xOI+o+9OvDtp+Lr1OJGcT9a4HQ7C2rZX9RbPXrPf8VIWwx1Tnv7A7fegqonqSOvz2/wDdFjaIAgb9ZIMfefxUq3yPqT1AtiMdBmelRbiJjpj57nqKhwt0CAO+fpkgfSpX0jvuJn2zJjtT6hTO/wDCllLdkusanktHtICj81xfN7zeb5l1Wth2iShEwYClo9j96q2OPu29SpcKekSAQctsROxo9/xfcVAl0W5AiWBzMiYOJ6RXf4uPJBQlaobXqaHKeB/mWgn0KZJB+oX64/NYHOi3EcWpGEstpHTacCtjw3z9VS4iKSq+sNGIAHqnrn9jXGcf4vS6dPDo2ph6mmJaSWYL7j9qqMZLDUerEem+FlFqzevGPh9P/TM5+ZisHiOIbVkmWkSdwDk1of41bXgwlu6rMq27blejiXc++RXO2+INwtMg4jMk5EMO2SK59Q9kYwT6IaoJ/KqSRE95/cfc/ao8VwqEQd9+8dh8j2+XakGJWRjSSN51Qeh3/wDVVVuepQdyQPaf9UH5GfnXL9B0g120igMFBgiDGe259p/NNc4JHBWApBYCJ/URJjvgfmjuhVPUcnH9UbxH1j2zUbl4gwCMeoz2xkHpvSbroHCMrifCVkp+qchiIjfVj7/Ss+xyezbvHynyukgk7gwI7SCv/wDQrZ47i0WNRhfuYiCI3msDi+MRCA8E+/UAkBj2bAmuiGWbXDYmkd7yXxcbbMtwkwToA3iOp+eK5DmT3vMXROq7dAaO7t/z+ap8IxdldcjaZHScntjNdfyFFPFWNYEyWA/6SJ+k16GOpR83cUm2df4zDJy1guP8sN/+pZQa5axwly1wWotoUsoA6spMn/xXofOAjcO6vlSACPqI/MVyP8SOI8leHRBuSTAkADSJP3NaajiDa/LBHOeYiNpOJjBO/Q/7daS8QkE+7YEQZ7T9RWBzy7dUi60YmViGXbKk9Yn7RXJ8RdZwPVPqI3OB6NP41D7V5mPTOXNlXR6W11QSIbSFWTEwDsI3nb7VUt8NhlLYYknHQk7/AH/NcRy7md22ylmJUMDE5JBC710K8/m44uTpIDIyjdZxH9PQHfaiWGUenIKSZ1/gcLwt5UmZkEnczBHT5Vu+O08u5ZdYGqQd5ORIH0NcNyfjlZ0MFTKwZ3zMGNzAFeheLOF8/hvNETZhgCJlYAePfr9K6YzlLA0+qGlTC+BbIWxcgRNxznrmD+1cNxRXzGif8x9OMado261u+AOYE6lLQZEqegMsD7iSRXOnQzs4JKliE6gHOkf7/Ws9RNOEPp/oK4GRoOoYOQYIHT8e9Dv3DO0jrE9Cfp9qPc4YhZk5J9gCBt8sxUrt4SqrvmdJO8fkST9/rXFdioo8T6ZIDFoBAEn2wCOx/HSia1CsrScgncAsVHYbZH1mknqaIYQJJkEwRmR9j2xT3bZBclT6oERIEbD7xn+xpwFclK5xWTGrtjbGJEmlRzwKrgz9ATvkfilRfsLYy+eKMagAegG4Pc46Z/ahWbwhpEFTO898j8/ejcscR6gAogKYgztmPmKr27L3C0ggE5E/Ce7fM9qhx44E1QVONYtD5OdJGxztPeIqjznmHlWwyKSZAC/6gen0FHtuskA6nHzxkiCf72q/cbSuATJ+YJjEfKkmkvMUYr3LmkuUwWmAfV6jAIjfEbmszmfMOIlWRmgMwZFEwEaA3vInE9K6dluICXXADAdZDTBgZBXvPWj2bCsAdMatQJ2kN0I962jkiuqG/Y4Z+MvKAT1YrJDDoAJAz0+kmq/EcuvXb7ay5RbkMSdwCCcT1BnHeu9scuYswbScCJ2ldse46ii3OD0KOpZiPScdSSen07xWnj1zFBsbF4JAbhriNgXbVwk7aEUeSmke5DGsLgOWW+HkovqKlQSm7DGrYnJIGO4rqrtyFATHp0iJys6iD3gknvVRXhZYysjLDGTiB3yKWbVb6Q9tMwfC/JGSy/mDS5u6YbsFgEQe+o1uWk0EysmBpHYyBMYmP9qnxHEuJ1DSur4l69/SPh7T1qNm6NQzgnJJkEdCa5sk7nbEqREoVVdZg7ad5BM77wKocUUKi3qn1pJElQJxn3/MUfiLYgeqJGhT1yQqwPYmffFYPNOWMqEi6xCkjGTpBQKQsiYJbc9d6cUpvlhJnRcZbBAOraNRmJEgTP4+lYXOud27I0qdbgGYM5gQZ6j5dq5V795m0K9x11OBP+kT0PvWXetPILTlZBJnBGDg/iuvFo1fmZm5GhxXO7tw759t6qgsSSdx9e353oMAQzbfmOwq6/DMCwAlCqsrAQGUgxv8x9RXZUYcJEHb/wAPeWPxN9luAi3bElthDfDP0E10/JryXuZEKqhLcohEGdJM9O+x+dT8J3F4TgrRwWcTcBzIVSgG2IAC/TNZfJ+O8q7buY/UGOfh1AExEmJ/NYzzKEow+5qonfeLVIshbcFjctCCYx5ik9ewrlP4r3X02bijUnlurafVDSI+mfzU/EHOWvG0UkYDArtI3knGN/rQuac6F23aH6rQyYlnB0gmB75/FRm1UHuS9i9p57zDiWuIVmYYTDatRY4GP1SOu1c2yFCQZ9LxnfBjI+tem2OU2xLMI9WsavSQx9Q9X971i3vDaFy+kgeYYUgldIgiGAM7R8vlUY9RFL2IlBsw1SWlgI0J7RgAH7qfzWr4ea6bZGSADrk7rMACRkSHrT4vgLYLiSB6CIiPqu237UfhVZQwMQF1LmJwBBb6k99qylm3RdCSaM3lLq0i2ElJIGtVaTG6nsZAIr05+IK8vuMcSgDA50lgoM/c15rb4B2UEiPQIZd9IgkbfFt06V3vDcoV+CZCSrG2BhiFMfpcbEYGd60xv5qLj1AeBkl7pBAUqAp2nfOfnP1rluKIQshwVbQcDBB/c4x86s8j47+V1r6iY1ATGJlpaDBAigc74Y3L1zDKHJuTOoyc/EQJiNX/AFRWWRxlCKBsV7jSQixHwgGMAHOPrI+tZnEEMGKElyy6ZJn/AIxVmwQCPOJjZSD0Yk6du5n5UHjgoAclwJB1RqnGDjuYyM996zXXgVmlZvNbl21AyNQCzjGftP296XA8bIg6VOok6iOkgSQdo/sVlcTzHWCNcZPwkwDHTOP+c1M6AAA2wZpQDUDoke+cVolRXRGuOJY5DqB20HHt8qaqycOjgEsxMRt/T6f9qVZtOwNO4mGuPpKARCkzkD9P/ig+bALDOCSTHwnserCRj2qs3Hm52wAGgdG2Me4qTWgIUrpJ1Z3lREAqDAM9+9OXKJfI+pEWFltfqJ0mTB/UB7+9Wwvl2xqJnB7xq6fLb7VR4m6CdLekdIbIYZJn22irXMuI1vofUQ0SBsAIAJOy9ajamugKSEvFqG0ycTqmTM7nO42+9W7vFH0QABjTg53AjGD6fyKzf8OmSColiXk4GRABJ6gb+1MhW/c0u8Kg02wNQBZRqknqc98UuR8rqW7bu7FSdOZJyXA30knduuKHbVk1KjFn3wJkAgagO0bjvSsHCgGCWbv2OZOeh+9B4YNKsxeMiVEKDgkx+R3zvU03YmzRs3NLeptRLHSMEQRscd/2NV7CrcGpw879QA0Zgf3EGm4zhvUjnSGV8SSB/USPr0jv7VG4skQY9EqwkLtu0fpmd61UOw1wLipBIe6ApIIE5Idhj89O1RvqQ7LalgYK9YGDqJGYBn7nGKHx9guNL6dIUgkZnGJU+/71o8MQlsti2wQKy9g0wPqdP0NR5ZdRWmZz8VDBiCdQ2icD0kwNx1qYBZC5UROVJxmNMfafnVriOHF4MuqFAIAEYddPb3H7UHhgFQKxIO0gGZiJIJ+smjngN18geX8PbR9TBS0sZIxPQCIGAfwe1UvEHKbbkEbEELAiNjIOQc5O0zWlxB1kKpBVTALSFncEHGcEYPWp3LxVZYTpBBOoH4mwWPSdt/nV75Lmx8ep5rxnh68hGtTB+cAR8Uf3tWhw7G1ZIuK0JecH/SAqGDmCDqBj3NdVeZlKggE4lmMjUSOpJkwJ22M1U4/hnIum2ts3Nwd3IhgdI26H/iul6lySTI29ivyPnhdhbw2WIDGD6ssR2Htk1rcbdZTCKYbWBBz6pIYxjMe0/PFcVyjlV7zASsEuUXV/UwBB9xBP/aRg16RwPCKqBrcnJg7zBK5B9hvj3rPNGMZcFw5K6MFUhvhQWwIjJmCST0In7GntqtsDR6VgkmPVBgie56Z+1BvtqQFwwhg2kECR8Iz0kkmegJqT8UGIg6SpMQNXwiPUBuuckTGDWCKfWiaO2PSxGSdXxHOGA/UIMSI6UO3dHlhSAROx2knB0kCMnr71D+eutcBRpViQwbIJAyCx3/8AXWpXbYg+ogQFmYiWkEj3lR9qGkK36ELV22UIuaRhihMYicHeQKfl/HrcWCxZT3BPqcGATOBA+Rx8qkzqwaANRgjtByR02JNZfHcEQUNuQJAuKo1ZmVJPchYnaQ3eiK9COho3LyDSAVMbKuFiRsNxOdq1F5kzcOLUHWLgDEEjcM0gxEEdyNjXPcDeRlcjS4UausqQNQxEwZP9xVuw7KlyMsAs4nQFE21K/wBQByd8jeDVptJg3TIMQmQCSTJAJBkgzMHaQcf+KjrbUw1eosyhckmRA7grAOaHxTlTOo6ywgzA2gIyf0wwM/1Cj8MG8xT5bZ0hjo0hGUKWBI6/DvmQe1TVsVtMqoBct6gIBXJG87LM/Ojvw8iWGlSoQjGmBIiNwZAH2ofBlDxKrq0kMAQpIEKDIBEqRvI9qCbWqTrVjrOn1QoBAIGnoZkT/wA1aGin/h4Zy0aSHAUbZgax1EHOP3q3wXAeVdOvTMDaCQkAZHTEQR2qHFhrWAk6QWLssCT6oMECR7TtUOL5wyaTCgSnmsJMjAZRqPpiemZGTsDqlJ8FPoWlKnZ7SiT6WDSM9aVZw5hZuesWvizhjE9YwetKo2PsTaNNeHkhwRqG6jbSO8iCQcxtmriKQTEkxOnAxtIIxHsaVKsHJuFv85Jb4sLyzTcnWMCCoMHPWT/4qLANclRIMwZgiSe/SOlKlU73X7lpWkw99lc27fwgsASsguGiNePao8wtaNVuTpknUDBAxsB9KelVyXBUlUWynYZSJALTDAk6ZGQRjvHtVxL0nVaJK5WIEzGoCTjvkg0qVaJJFLiJY4jiNLLmWJEAztMGelPeEgE59RJUGAAZzMd6VKs1J9PYErK3lSugN8B0kkCZbIzGBgbdqa3aBY5glA7dcRtmes0qVZ3yZVbRK4zgamuMAQCdJicbNAmACNs1K9BRHDer1kAgkSpZSST1wftOcUqVbpK39P8AsqS5B2tF5TpEDWs4zoZS2OmSIoH8to2OJUnvvBAk7RINKlWTdNI0irIXeGEhtZMEdyBCkYmMmVzWpyltfpAhg+j1EtEwcnM0qVUvlREn0RT4j/NdTugYkAQZ9OQdpyc+/wBq/wDMsiC2FOQU1SJBkgNo+EzA3/3NNSqoxSk12CI/EX5uqhaJQY05+AwsjAgy0/KB1qmbHlshDEsSNQbaG0BRvkekyPc0qVTH5L7oaBWOIKs+kQWR52ABSc43yfqKvWHFzWdUklCukEYmRk9gFpqVGbiLfb/0m+LJ3bvkAaY80qAZXVktJAk4ON5j26irb41hccXcnY51CAAWLA7kEEjuaalRFtv7/wBguQvCDyxrgadQQD3gjocr0z86G3LzauMtpmAYEqsyXBhoLnbCjG3rb6KlVSbS+39MS5QXiuAdlXHq1FSCw6sMyMGAF3HSntI3nAhpYDOInSpVp7yVJ6ftSpVLbQ5KnRYtxoVDBJ9PwgGWGkiQOxjPv3mou6WrgvKJUBQEOAfVKuBELt84jFPSqnJ3QLkjzjmACqAcCcCcLOVBO2Qem0Vl8U627gLoCrQxBzvOD3GJHXPtSpVadyS92VN8lQ8vvsSbdpdMnTBUYBI/rH7UqVKtHldj5P/Z"/>
          <p:cNvSpPr>
            <a:spLocks noChangeAspect="1" noChangeArrowheads="1"/>
          </p:cNvSpPr>
          <p:nvPr/>
        </p:nvSpPr>
        <p:spPr bwMode="auto">
          <a:xfrm>
            <a:off x="368300" y="15081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lomomarket.com/wp-content/gallery/prodigal-farm/prodigal-farms-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4312"/>
            <a:ext cx="3038475" cy="20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92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Replacement Pullet Production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Raising chickens to replace either egg production or broiler production operations. 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VFBQXFhQVGBQYFxQVFxQVFxUXGBgUFxUYHCggGBwlHBUUITEhJSkrLi4uFx8zODMsNygtLisBCgoKDg0OGhAQGiwkHBwsLCwsLCwsLCwsLCwsLCwsLCwsLCwsLCwsLCwsLCwsLCwsLCwsLCwsLCwsLCwsLCwsLP/AABEIAKABOgMBIgACEQEDEQH/xAAbAAACAwEBAQAAAAAAAAAAAAADBAECBQAGB//EAEoQAAIBAgQCBwMIBwUHBAMAAAECEQADBBIhMUFRBRMiYXGBkTKhsQYUQlJywdHwIzNigpKi4UNTc7LxFWODo8LS01STlKQHFjT/xAAZAQEBAQEBAQAAAAAAAAAAAAABAAIDBAX/xAAhEQEBAAIBBQADAQAAAAAAAAAAAQIREgMhMUFRBBMUYf/aAAwDAQACEQMRAD8A9FlqHqSao7V7XkiM9dnqhNUJrDUFzVYPS2arBqy0Yz1xahBq7NURQaIKEjgVcXaEMEq1B6yrB6iJFEUUIPVusoIytREM0sHots1mkdaMjUvNWzRQTZehFJoS3KMrUES0lENCz12ahDA10UMNRENRcUqClENdVtANbqhtUyTQmNOxoBrdLXkHGnHNK3hW8crGbIDkFQEFc5oVxq6c7WOMWa5VC9DJqk1IXPU5qDmqpuUIfNU5qWz1BuVaBhrlU62lmuVTPToWpNzWuLVURUzW2VS1QXrmqlZadNSKia6aCvNdNUmumhCBquGoE1YGojg0RWpYNVg9CNLcqwalQ1XDUE2DRVekluVcXKy0dFypDUmLlWFypHVYVcPSSvRVegmg9EBpRXo9t6EYU0VaALoFccTWWhi9d1lKtd76C16nSPNdoZuUkb1d1tOhs2XobtQOsqGepLNSriru9BY1qM1VqG1WqwtE1tkuzVQ0+MKBqao5A2FMyguNKE0NmpnNQHt07Ggia6oIqINaZNPZ7qGVrTBFUdRWObfBnEVUitHqxUdWOVHOLjWdlqwtU/1S8qMiAVXM8SC4QmqPYIrYValgAJaAPv5AcT3VnmeDGFiipg2OtN3RI7MLyJEk+QOnx7hQSl0CEuLJ+tb027mnhzp5Uaha7aihRR2RwBnieJExPnqKHWmUCrZ6oVrshq1CJnrs9CymrdWaNIUXKsHoQtmrKpo7EcPV1u0EVJWgmBdqy36Vy1MVai7mjiKqb1KmqlqeK2bN+qG7S01wNPEbM56uHpXNXJckwNTyGp9BRYdnM9QXpTFYhbUC86WidldgHPhaEufJaPhcLiL36nD3CP7y6Pm9vxAf9Iw/crFsjUxtWLUMtVOkkuYa4ExCBM8BLisXtXGjVQ5UFW37LDWNJrlU1rGyiyxZWpiw9LtpVGc8KbNidjl65SjvQmc0OCaJNK1dnqhepCVUrW5pnSpNRmqG0qmalltRUxVM9SLlcHZcIKIABQesqC9BHMVUUHrKulzWlKNjJICEGQCTwWQCBBiTB56e6j2VgyVDH6xYkx4ZQB4DSmujLttcIVlRcdDoPaYxpMa+tBtrRBXLLawvvrnJ5D1P4VNpdBXP7+X58vWndZ1AbjHio8mn3ED40q4Xky+Uj0WTTd0UrdH308qtQGROhB+7xHCpzCl7qyw5zpUspFM7rwP1lUa5QYNTWtDYmeuz0KanWpCZqnrKEKlWBMDVvqjU+gq7ITrK7PTeG6DxNz2bLKObwnuPa91aa/JJlXNiMRbtqN4GgH+I5AHpVuHVefLVQXATA1PICT6Ct25/s+zARL+NubhUDXM3fAyoR3603YbpK4IsYfDdH2ub/prscCLVuFU9zE1m9Semphax8N0Libmosso5vFsDxDdr3UriHw1psl3GI12Y6jDI+Juk/V7A7J8RXpR8iVu643E4jGnijP1Vie6xagepNeg6N6Ms4dctizbsryRFWd94GtZueVa4Yz/XhcJ0dfu/qMAUXcXsfdj/AOrZ1P7xFbVj5IuwjEYu6y/3OHVcHZ+yer7bDxevVVB/PvrN7+TvXhn9FdBYbC/qLFu2eLBZc7bue0fM1oE/nzrvz8K6oA4vDJdRrdxVdGEMrCQR4V4jpToW5ghmQPiML5tfw47+N62OftDjmEke8rpqO3zZLi3AHQhkYSGBkEcwa5orf6d+Sclr2Ei3dJLPZOlm+TqW/wB3cP1hoSdQZkeTXESWVlZLimHtsIZD3jiOREgjUVuXbNnuGTVgQKWNyqG7WtWsmzdoNx6XNyqs9MxFqz60KKgvVM1bYafW1Zb8UGKsAKx2a7jfOKjraERUExVqLdH6yrW7kUt1ld1lXFchsOuZWB+sBHcHjz0UU5hO0iE6kopM66lRS2BbUDXV197/ANaJ0U82bWn9nb4/sCuM8ul8H7aDkPShuo5b3CNudufuFXtOdNPf/SqXToP8Sf5GH3U1mKXQIpPHaAkd/E05ebTb30ljbmmx91VUCx3ZfTYXCoH75Ua+dFIpfpS4AWPK5Pj253rfTodE/XYpAR7SWgbjD4kfw1StMY2udBLAnKss31VBYnyGtal/pfoyyTvfYcWfMPBraSw/9uhN8vWAy4fDBF5BAF8mYqR52zVyXF2F6CxVz2bJUc7hCeqnte6nz8merAOJxVqyDwECfB3I/wAteexHyhxt7Qtl7s7k+EWerB/eBquF6ExVwkg3RMk5AuGDeLJlLeZNVzXF6Z06PsCWF29H0rkop8GuG3ab1oL/AC8sW+zYt21HAIr3D5raUW/+ZWdhvkRrmYWwx3JzOx8yNT51r4f5MIIDO3kFT4g1i5U6jJxHyyxVz2UuAcZNrDr45QLj/wA4rOt4u69229+1avor5haJuO7NByAXbzOykMQezG0bGva2eg7I+hm03ZnPuGnuppcKgCsqKpXWQqjeRI1HBjQT+CwvEfoSVSVtlWXYn6SbyTrGsCmTaYbOD9pAT/KVqcOdAOORfv8AwooX86/CtQAFX5W375a37oaq9sb2yfsOD/ny00ojn51NSYWK+UVqy7JdTErECfm1+4hkA6PaVlO41B0OnCqJ8r8Cd8VZTuuN1R9LkVvMoPAelVuWgwhgCOI1q2iuF6QtXf1V23cn6jo0+hpg1m4r5NYS77eHsnhJt22PqwNO4XALaRbdvsoohUygqoGwAEGPOraE/pXGqm2frL6Ef9VcUbgAf3z961bSay+n+gbWLUZ5S4s5Ly+2ncfrKeKnTwMEaAD8Vb+Q/wDVNWLeP8D/AIUp8r6RwN3DXBbvgAn2Lq/q7v2T9Fo3Q6jvGpp1Rr6fjUt3ENu6Lbo2hVmA84OoI3B3EV4vpH5KXrbfoGW5aPsm4xDW/wBlmUHMANm8jrqdTOi4xhtbNCw46xwqBrmoDdWM2XnLeyp8TXoW+TiW0L33N9tlQApazHYFQZf94wY2rawFsrbUFQhj2VAUKJ0AUaCtcrpjU28q/Qdxi3VBDlYgo9wq0brtby7d+9L/AOxcV/6d/wCPD/8Akr2eHw5V2YkdrgAdImNaYArMyp1HhxVgKrNTNb2NLTXTVZqpuDbjy4nyqQmlTAoy9HXiJKdWv1rrLaH85BPkKCbmGX28UHI3TD22vH+PQD0oti0PgzDeDJ7yPxonRA/Q2v8ADQfyisq4z9YXtJf6lLlrPmjsoVtZc+UDK05ie4ry1FgcUxQgM3Ye4kSdArkAb8ornvu6WdnqLC6CqXRw5MD/ACv+NZNm6de028jtHZtfjI8qtibxWy5mCLlsTJB7Sso18SKts8WlcWkMaOyfA/Clb188Hbyc/jSOPvmD229k/SPHbj407XFp9ImGM/WB9801a+Q2eOuu5juMxuXfTOQBSdvCPiMVeQEi3bXrX20HVAqo5Fm90mve4fVVPNUPnlFYrTBw3yRsoNc57uyqnwyiffT9joKwNrQJH1iX476mK0Y0O3jqPdUKo1jlqYERzMTyoKti1l9kBe4ZQAO8aQKrbdusIDDKFJOh7ZOijtbQAxgEbrVgygGdFGpOmuX6RB4DlwquEQ5QYOZjnO+hIEKSvIBV8qKhLZO4Vjz109xq2X9iPzy0qzDun3/EVMiOW/GOXeKUrlPCAD5/cardQhSc0GOE7ctxVyumvrvB99VkDnPh67LUGnhxt9hPvo0UDCnQfYT76YmlKmpFTXUpU1AP5/IqxNdUnTVM3D8Pxq4FRUUcPz91cfzvVjUMo5e6hINUDR/rRIqjJ31JIYxWZ8oLeIKAYfqxqc2fMDGkZSCO/ea048Ki7tUnlrZxwYBrVthzUrJ8O0IomBN55N62tswwChix0aJYbDbmd63xv5ffXmOlOkVt3lRrAY3DeKPnGyElgQRpt31pmtLJrVaR6GxKYi0LothASwAIBOhjeO6nurX6q+gpDwWYV2cV6k9BqDBxVvj9AcP+JpRLXQAc5VxKMYmAgOnMxc2/GnkuLBs9F3WAIS2sgEG5cd9DxyWgv+Y0wOjrynL84ZZElbK28MNSR7aqXO3E1u4ayet6k5gVhS5EK0Dddddqwul0vLfssL5t27gB6s20a4q9YlsFBlJnNcTQzq4HdWcrqHGboDdBWVablgXWys+a5iHuNClQd0/bFek6KsC2GAs2rYBUypJO8f3YncceNeftWWvyFxWJDBN7mHtqMrnUR1azJtjjpFG6Vu3rGIw9q3f603Lim4L3VogQFYIK5TmkmACZiIOtYyt14akn1PTNvt49tyBZIGYgfpMPkBIB1h7YjxPCRXj7+Iu2bzrndUd3ZXbPkAk5oU8A0CfPYivZ9Mk3LuKFntpcwtpzdSHVQExKggjctm0IkAieEHAx1trvUopGt++qBmUKbhL9hVLSZ0MQOeuxvbV8A2EJI/TXydiM8DmNBpG+3Oq426RgsSwdj+lsRcYLqM3IaFdCNRqO6gmyRILourKwL9q2VPbXThIgjgaa6UtzgsSJUf8A85kHswLhiOWlNZgVzDSTLuCN1ATeNwMuoMT+TGdidFMw0zGgmdgIGlaTmQHzDNlEHtRqNtBPnzpz5K9Hm/iFvZOvSw4JyELLxK5utyhiNG0PKd6h4bvRWHVwZXtXF6/PJ1tqgthBroQ6AnSMrRxrcwL/AKO2dNbdvlOqLwrI+TNpzg7LJauO2RCLk2gjKbYDWxLhgsFjBEZjOtbfRBLWLBG/VWo0Et2FkSdAO+orzM6iBvoDHlz0rlM6RA3jYzzMbnU0RbbF8s7SYWdDzLTPw8Kk2WB1LagxDvw8GoqJYgklU+tqRP0F1bTYgkqp+3TlsCZMx3EHj3ig2bbMWILtBCgB2IGXeSWAnMSCBPsgHWRTiYa5lOaF46O5Y+cKF/mq0lRbEbxxBiPXnQyo4tHhI+809cskKACTAiTqT3k0oxjeY58qkqloQTJOuugP3VGURpJHkI91K9HXXZA1xVDFRLIc1t3jtNbLBSVnTVRPCaPexSKqZmALDs6EzBGmgMb1bRlujw6oc7qQoHZYAHx01/PKhnopv7274hkB9OqrQwywi+Gnhwmi06DKHRTf+pxPhNqB59XNX/2Y4/t7/wDFb/7K0qiPzFWiHhrZVQCxYj6TQSfGKJXFhzHqKmagreJjQgHSDE7nlOtUh+aejD76J/T41alATc5J/E3/AG0LEPeAGS3aYzrmuugjxFpppuuYbUJnDEYr+4sf/If/AMFFw928Wh7dtV+st0uR+6ba/GnIrgKk6l8XiEQdpgsidTGg3o9YHyge8MVg+rz9TGK66PZ0tDq8/wC9tSq10EkeH315/pLocXrqXCxU2jfUAEQwuEgkyNCK9Amh8hWY+Jt6jOkhmkZwCO0dxNIpLojo4Ye0LSlmCliCSJOYzrAA403HjVDibf10/jH41HWp9ZP4x+NW08YuFtj6JP8AEfhFXVMmqG5bJ0JVriSPENSsd58e1671VkUcR7z8K+Lu+tvoNXD9MXbeUK0xIBaXJJO5ZmknXjzoeP6Uvu9oswhAugRWmLlthOU6bKdPq6RrSAY7QCOc/cBrUIzgGNe4qxjzI1rrOr1J7Z4YvRHppSR2GjWTAMcoHHjxEd9Zq47NjuvZGW3lCKSbRykKO2RmJAnPtJ7Q74zvnL8RM8hBHkfzrVTfuDgTz3kd8wJrp/R1fHZj9OL0L9O2bN28+rh8LZsoqAfpHW5iDlWNBpcG8beFYnQuPt3LGCvC0c/zmJJtk6XnnL2piVG1Bu3G7QI4KFgHmYI47kUHAYJLVq2iNlRGtnKwY5VuAObiuDuGuEgCGn1rvh1t63GMunrfdp/KDo+L5u2kyZoDpKe00nrfa4kQfLvpJ8NGHxKaDsCBKwupgTMAAnj8Kdu2usYzibjIIBzJefUE5TkLakfWihYJCLd9TLfo1M5cmYESRl4GSQR3V0x6nL05XHTEYsLKgG3mAM/prOmpgk5/zFfQvk5fXD4a0lhBeIUsxR2Gd2btuS1sAS0gSeAA20+YW7qoGESZIGhMawDp9LTQDnwrXwbPhDnYsb5BZbSNOUcHxJXszxFod05R2a66Za3R2HHVYZs2JColkHqr3V2ioVDD5WU7uszuDwmlulmFwWwty6hsoEBDuhDqe0VynQAgAfZFA6Q6QyhUJUK1q2xA0LRJlhMAAmBHfPsipxjDrLomSLlzT94mrHQyr2mOw9y9Yti1eNkwjG5nZnIyaAkmTqQZM7VHRdh7arbv4i5iHuOVDSZQZHaAV9kZbbdo6yR3UPo6yzWLWmvVptB0jTSeVGwwy4ideypAWd2eNgeIUf8AMFZ003sHbAYAAAKNANAABAAHmKfcaHwrxv8A++YW0WzLekErpbB2JBg5ttKUxP8A+VsMugw+LbvC2APfdn3Vr0Hur+1ZuItyCCJBBBHcd+FZvRvylOLt9Ylu5ZWSALmSXH1gEYwPH/UhxDHjB/PdR5LI+VuDuq1u7ZxFy2CrKyD2eywykCNNzptWP0XnVlN1xlPVsC5IPanjoJHHfcd1enxb9aALijSfZIEy0yRprQsAbagq1sOqZgJHaJVsPlBB4zBnwNFiettN2Qe4Ves6xjOyuWIjQmTodtJHdVxi25T4D8TWgergtI/OG4iT6VK3TyUeH+lSeN6Z6Kt3MVezG72mBIW7cUewo0CkAbfGvfW1CgACAAAAOAA0FY1zBI7F2QFm3M90cO6mi7fWPvrMlNPk/nzqwrPF06EmBKySdN6Y+doD7aQf2l18K0B6q42oJx1v64pfEYpGAhttydPjRbDo+SOdV6xeYrHudIWVGtxfUUE9M2P7xfWs3qYT2eGXxuHEKONK47I6MSJyo+/epnx0rHbp2zwdB4t91K4np1XBC3ggIIKqhfNw5fCs3rY/Wv15N5+kLYaC4nKTGswDBMATxHqK8xjmVrjssQW3j8aXJtG6LouYgsBlKg3hbYf4QcJ36jlyqbl+0NrTk8ySPWDXn6nV5TTpjhqoyju9K7qhy9woaX1JP6OB9q6fcBU9enf/AD1yljVlZK3mOgyjxE/dU9e4La6/Y9I0ppcI0asi/Zkj1IBpa6UX+06xtsqNnYn7IkisSX03aq+IuD6RXx7PlFQt1jvcY/vEfCK5Vdv7Fh+076+SqCfUirthCB2mc9yoEA751b31WZfVLC126wntHlJ19CaTLmDDO55KpI22kELTvVqIlQTvJJJ9861ZsWogQ2nu8NRWZyh1/pBLjtuvVmZEMc0Ab6E8WBirY0uGIXYraJGVmJAsrKjsnfLsDvHm+nSaSC65oBAkEaGCRxmYG44VZMZZI7T3SN8qkKB2cupGUnTviuuOXhi4si7ir4eEUhtYUMjEAD6SnRfBo4inui7J6rGFgUzWSWXMrKsK8lCxELEGGIg8SNtJMbZCwlp2HAEW4HfGtcuIMMBadQVZeECY1hrZGnKCNdq3h1ZL38M3Dt28vHYHF2bLP836w3bmZRd6u0xRW9rqlZ4DHbOynSdt67DfJxoKr8475v20OvE5LLfGvXW7oQErbAM6lmlmPCW0Plt3Ci/PNOAPEBAfLUnv4U38q+lOj9YXTGCZ3QiP1Kqlsh2JdC2YkLICgEDNG8a7AlPQrXbty7llWbMNBLHidRMDuGp8K0kxR1KkodASttVJAJgHidSfU1Ny6xiXc+LsCfIGuefW5dmseloJ7d1AZu3l4aPd9JXalcZguuKm4VJScjMqs1skyWUsvZMwZiZFMtcPAwNuBHEzJ199SHmQX46ZVA4cd64TK495W+MvokvRHBr7Huyj45aZsdE2AVLpcuRqe2FB8sgJ8Joucfttz1A18fSrIB/dyd5Ek69wHjx510/f1L7H68PjftdNWQAuQoOZCaRpGjT6CmbWPtHXrFjvOU+WbvFeZ+ctGwEcQG58iYq6S26zrGmU69+tM/IzgvSwr1HzhG2YH94GR5EVmdK4q9aGexhmxLO8FBcS2VTLaOcsZBOa0BG/a7qzDZOsWzx2Uac9/H4ULPrqDOm+h1Gwiuk/Kz9s3oYvbdF4gtaRridSxGtp2RmQ5jpK6HSNQaLc6Qsr7V1Bw9ob14W5amDA3gMNSeGhOvCdqlcOB3GZnRvLTfzrX9WXwfpx+vat0zYH0we9ZI91BufKHDjiSeUGvK9XprIHcm/r40e3Y7jrPAD+g1+Io/ozp/Vi22+VNrhbc8NSoGnvoB+VTH2bSj95mP8Alis7qeB5cpniT+edX+bWxEz5f0ovW6l9mYYfCPT/AFeMZTiMOlwJouYGF46jNrR7nTl0a9Zl7xAPwpn5unATyBP3AVD2UiWVB5fjXO5dS+a3JhPTJudOMdDcc+R184pb54pMmTH38Nq3cqNpkU+SnnvrNScInIDYAf0o4nkwevO6oPtEn4TUgFtyvhGvpFbGIwRjsqsdwj0oKWCCJBA7yAZp4z4rkVtYQcWyjbRfiaaCAiBc7uA+Bohws69owZ0AI8d9Ko+FY/RnyHxnSlnaVT9qfNqq0RuB36ffwoF7BgiSxXx2HmDSd7DftK3GQzn+lIaeZRA56zKz6Co+eRxHrWScKOOceEffRPmi/wC9/iSnQXt4dCYcq55OzPrzyjsAeArQWy8AAwOCqABvG0rWcb7n6bHnqdPICKqr/vcePxrnz23MWk9l5hes7yMi8uc/GoymcpZh3kyZ/wCHpG1IgZtcwWNxmMjvlhFMIQOM+OunHbT3U6SrYRG0YsfF2PpoD/pVzhLSxFsNoP1jOQfAFoqj4rSR2h+yzD1CzFDF8RLBvM3CPMFe6nuOyxdFB/RWh4IpiI4kmaGMXB7OW2DyhWPmtHW8hAysw8IUfCaqyrGpLeLN8D9wo0dufEgzmusCdYE+s+dVBtH2rjnvJ+8LNVfDDTTNPIz6gClrjAfRceJge4Vcatxo9VY4XSPXXXmQa7qF4OfQx8KzSw1018TBqOqJ7u+aLgtxsjDjbrAPP8xvUHBJubk+pM676TPCsn5ux2aT3TO+8DfWriw4MBiO4ZifMCjjC0xhVABGgOxP4MZ4V3VrxcNO4AAO2gpG1hXImCfEjbvHp6Uwlq5sZjYaIff+NVgN4dLJGiuWmJBjw0DRxHrRhg+Ec9GLR6Z9J89+NLKu5kk7aaSPEDXjUi3wI90x/GOED30DRxLTgAZRpA2B7uOlUfCiSWy8REossAd2SIGnGYjxpOQIB04TIO+m+0xp5VXrbY3O2omN530PjT2WqZe2mpyDif1gJ5zqeVSwA9ldIEAux35w5/JpYMg/s246wYPa33nn6eVd84XXWPIk/EfnhvMtHe0v0U8ZI0OsAk+VdbuRxC/vtrwB0EcuM0ktwE6En7UAH13/AKVHXjbsknunlxPdVtaaPzsLrn35ZyYESZI5EHeg3L6jkdjJ0J5cNP6UmDO5HLu9BVmZAZkT+zM+/wAq1taNnGCIUAHnBP5/rQziSdM3nBUfCkXuidDp5/eaIlzvga6eNWzo8tskE5pPg/umg3bVySRqdRzn7xVFxQHMieNUF0nUR5E/A1IQJfOh9wMfE1X5rfHskEb8B7hRVuMBqumwO3mfOhi4OSjnoTp4Gkd0Pir6mCYHcumlQvS90GNx9kUV2E7aacl98VfIk7TPGAPyaZVokcU5M/h9wqTin7vODTr4Xl91U+aKRqGnxI+GlIK9dc3zHwAFUZJ9onzk+tO3MCCOzIPid/OlbmCfkCOf9RUlDaA+l5a/jVOp71/mq7WGH1THft5GqgH6vvambZtj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ocj.com/wp-content/uploads/2013/02/Fortkamp-bar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614" y="3048000"/>
            <a:ext cx="5921375" cy="30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3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Breeding Livestock Animals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Various breeding systems exist due to the various types of livestock operations.</a:t>
            </a:r>
          </a:p>
          <a:p>
            <a:pPr marR="0"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size of the herd, amount of money available and goals of the producer are all factors that determine the type of system used.</a:t>
            </a:r>
          </a:p>
        </p:txBody>
      </p:sp>
    </p:spTree>
    <p:extLst>
      <p:ext uri="{BB962C8B-B14F-4D97-AF65-F5344CB8AC3E}">
        <p14:creationId xmlns:p14="http://schemas.microsoft.com/office/powerpoint/2010/main" val="4174618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Breeding Livestock Animal 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Some farms use more than one type of mating system.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In general, cattle use all types of breeding systems while swine and poultry tend to utilize crossbreeding to develop industry owned hybrids.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80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Types of Breeding Systems</a:t>
            </a:r>
          </a:p>
        </p:txBody>
      </p:sp>
    </p:spTree>
    <p:extLst>
      <p:ext uri="{BB962C8B-B14F-4D97-AF65-F5344CB8AC3E}">
        <p14:creationId xmlns:p14="http://schemas.microsoft.com/office/powerpoint/2010/main" val="3641267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Straightbreeding-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Mating animals of the same breed. Types of straightbreeding systems: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Pure-breeding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Inbreeding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Grading Up </a:t>
            </a:r>
          </a:p>
        </p:txBody>
      </p:sp>
    </p:spTree>
    <p:extLst>
      <p:ext uri="{BB962C8B-B14F-4D97-AF65-F5344CB8AC3E}">
        <p14:creationId xmlns:p14="http://schemas.microsoft.com/office/powerpoint/2010/main" val="928411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Purebred Breeding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Mating registered purebred male and female of the same breed. </a:t>
            </a:r>
          </a:p>
          <a:p>
            <a:pPr marR="0" lvl="2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Animals are eligible for registry with a purebred association. </a:t>
            </a:r>
          </a:p>
          <a:p>
            <a:pPr lvl="2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 Angus x Angus</a:t>
            </a:r>
          </a:p>
        </p:txBody>
      </p:sp>
    </p:spTree>
    <p:extLst>
      <p:ext uri="{BB962C8B-B14F-4D97-AF65-F5344CB8AC3E}">
        <p14:creationId xmlns:p14="http://schemas.microsoft.com/office/powerpoint/2010/main" val="763288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Inbreeding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Mating closely related animals. Increased the genetic purity of the stock produced, but is not used as often by the typical producer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Two types of inbreeding:</a:t>
            </a:r>
          </a:p>
          <a:p>
            <a:pPr marR="0"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Closebreeding- mating animals that are very closely related. </a:t>
            </a:r>
          </a:p>
          <a:p>
            <a:pPr lvl="3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Example: son X mother</a:t>
            </a:r>
          </a:p>
          <a:p>
            <a:pPr lvl="2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Linebreeding- mating animals more distantly related than closebreeding. </a:t>
            </a:r>
          </a:p>
          <a:p>
            <a:pPr lvl="3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cousin to cousin</a:t>
            </a:r>
          </a:p>
        </p:txBody>
      </p:sp>
    </p:spTree>
    <p:extLst>
      <p:ext uri="{BB962C8B-B14F-4D97-AF65-F5344CB8AC3E}">
        <p14:creationId xmlns:p14="http://schemas.microsoft.com/office/powerpoint/2010/main" val="3039059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Grading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Mating purebred males (sires) to grade or unregistered or crossbred females (dams) to improve the herd.</a:t>
            </a:r>
          </a:p>
        </p:txBody>
      </p:sp>
    </p:spTree>
    <p:extLst>
      <p:ext uri="{BB962C8B-B14F-4D97-AF65-F5344CB8AC3E}">
        <p14:creationId xmlns:p14="http://schemas.microsoft.com/office/powerpoint/2010/main" val="2798202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Crossbreeding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Mating a male and female of different breeds. Usually results in improved traits of the offspring which is referred to as hybrid vigor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lvl="0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Example:  Yorkshire boar x Yorkshire – Hampshire sow</a:t>
            </a:r>
          </a:p>
        </p:txBody>
      </p:sp>
    </p:spTree>
    <p:extLst>
      <p:ext uri="{BB962C8B-B14F-4D97-AF65-F5344CB8AC3E}">
        <p14:creationId xmlns:p14="http://schemas.microsoft.com/office/powerpoint/2010/main" val="1690598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uturebeef.com.au/wp-content/uploads/2011/09/Composite-bre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248"/>
            <a:ext cx="7225862" cy="582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Producers must decide: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>
              <a:lnSpc>
                <a:spcPct val="150000"/>
              </a:lnSpc>
            </a:pP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Goal of production and purpose of animals.</a:t>
            </a:r>
          </a:p>
          <a:p>
            <a:pPr lvl="0" rtl="0">
              <a:lnSpc>
                <a:spcPct val="150000"/>
              </a:lnSpc>
            </a:pP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The type of breeding system to use based on how they elect to produce the animals. </a:t>
            </a:r>
          </a:p>
          <a:p>
            <a:pPr lvl="0" rtl="0">
              <a:lnSpc>
                <a:spcPct val="150000"/>
              </a:lnSpc>
            </a:pP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How to market the animals. </a:t>
            </a:r>
          </a:p>
        </p:txBody>
      </p:sp>
      <p:sp>
        <p:nvSpPr>
          <p:cNvPr id="4" name="AutoShape 2" descr="data:image/jpeg;base64,/9j/4AAQSkZJRgABAQAAAQABAAD/2wCEAAkGBxQTEhUUExQVFhUXGBcYGBgYGRodGBgXHhgaGhgcHxwaHCggHBolHRwXITEhJSkrLi4uHB8zODMsNygtLisBCgoKDg0OGxAQGzQkICQsLCwsLC8sLDQsNCwsLCwsLCwsLCwtLCwsLCwsLCwsLCwsLCwsLCwsLCwsLCwsLCwsLP/AABEIAMIBAwMBIgACEQEDEQH/xAAcAAABBQEBAQAAAAAAAAAAAAAEAAIDBQYBBwj/xABDEAABAgQEAwUGAwUHAwUAAAABAhEAAyExBBJBUQVhcQYigZGhEzKxwdHwQuHxFCNScrIHFjNDYoLCNHOSFTWio7P/xAAaAQADAQEBAQAAAAAAAAAAAAABAgMABAUG/8QALhEAAgIBAwMCBQQDAQEAAAAAAAECEQMSITEEQVETkRQiMmHwQlJxsWKBwdEj/9oADAMBAAIRAxEAPwD3GFAE3jMhLvNTTYv8Irz2pluwSo9SBGBaL+FFHK7QD8SfLbxh83tAkWST1LfWBY1FzCjOr7T7S/X8o7/egN/hl+tPhDUA0MKKOR2kQfeSR0rHZ/aiQkUJJ2b6xqYG0i7hRkpvbKvdQG5kv6REvtmWohL9TDenIXXE2UKMDO7YTTZgeQHzgf8AvHON5im5MPhB9KQPViejQowuFMyajPmWTcOTbzh0pJNHOautGHziTaWxZRbVm4hRj5GLmJHdWfEuPIw7GcVnKTlKsr6pofPSMmjOLRror5/GpCHeYmm1fhGQxC5hDKWpVKAqJf75wRIwCRLdQdRr/LsOcGUoxVsEYTk9i6n9qJQ9wKV6D1iqxvauYR3AhHN8x+/CKvG4ZegBHVorTJP4kkeEVhpe5KepbBPtFLda1Zup94xLhsRMWaAAasAC0LDYcqLEMl6xbzMIlQYVHk8JkyxWxXHhk1YE/NuTx0Lr+I/e8SHBgaed4aJhFInqT4KaWuSZE9Sahah0MEJ4hN0mE+MBCbRmEMwie8ToIFug0rHTZhU9yRzLwDMWq2VjzeLP2wcuPrHSAbff1grJXYDx33BuG4Q5g7H4CJsS2heukNUrKCBR9YrsRichs8ZXKVmemEaDxiRbKB4V9axw4gk1J+UBpJWnOFCnvBqjbzh87FIcM+0HSK2TGUNyIUOTLUbAnzhQLQdH2Kt29YecQLJSX3ieX+7dNC93NfyjiF6Hmx1h9RDTQ/DBbULQVIGhI8oGlrIL6QZldWbQ3hJMtCOxybhvxJF9iT8fGAlYljaCFzGUBsIbmSoV7xcv08IMX5BJLsVszEqLgekCTH1ET44ZDRi9enWA/aHeOyHFo48nNMkSknSI1CGlZOsNeKE9i54PwsTQVKLAEBt7eVxFtO4RJJsxaoB2+cZ/D8QmJolZ+xD/AP1KY/vV+ccmSGVytM68c8SjTVmqw4EtISnQN8IfPkghxQ7xnJGPnEVS7vU0MFJzKSAs0Gg167xyyxNO2zrWWLVJEwxKQSASo7ARwrUq4Yev5RHNnplpfyG8U03EKWcyjTRNW8orCGrcjPJp2L6RNRoQTyr6wfLIIeM5ImZfeuaBKdDFthlENbpE8sKLYZ2FTEjSIJqGOkSqGa1DEal0YiusTiykkOvX4bxJJmEb9YGlkjpE0s1jMKC1d4Pr8YDxEsM9PvnD0z2+9IC4ot0uSNqRoRdmm1RXz8ckGC5eLcAgeesU2Fw2Yli515RYySbaAbR1zjFbI48cpPdhsoZ9WFvGIVnKWBhkvX7ETezBDGvT7rEeGWq0dlTQfeLevnEWIlpJ5HaGzJBFb7NCw6noYPG6A/DGTpCmZCh3t29eUN4QnKVGYkEsMpOla/KCFzAL/nEcwOK2fWGU21TE0q7LAcRagS43s/hCis9krlCieiBT1JDipJqp670MdlSUmiVV0eOlTnvHZgPzhkzEMdAQW6j5Q1+Ce3cbMlKSDEeHxih0g6SkzCCwS2p1h6+HJJB57tA9RLaRvTlzEExuLAALV+I/WK+bj+7lHUmLudweXMDOpJFiC7eBpFRi+ATUmjKG4p6RXFkxcNk8sMvKXsVipm8MBixl8GVZRb4xKnhgSbBXM/SOn1oLhnN6M32KrNSHy5CzZCj4GNDh8MlNgPKJ1r5RF9T4RVdN5ZT4LhpNV0G2sWUmQkWH1MPSk6/YiSVLbmfSIzyt8s6IYkuBqjEoDJfQOYjw6bF3Jc1sA1KRXcZ4q5KEENYmEUXJ0hnJRjqYHip4USS76DRvlCwaFTCyRXfb6Q/h/DSuqu6m/UfZi/lJCEgANy5VvF8mVQWlbsjjxSn80tkQYbCiWN1aq+7CCJIpeIXfpDlzwkRzO2dUUkFyyAYlXLf6wDImvWw0e/UwZJmO9olJNMrFpkSktsYhmJVp5bQUoUpES1bwVIzRCqZoYjmSgRUUEMnpVoHAiFE8g2iy8ok2uGD4hPs1OlwCRy3cPBPDpWUq5nXfbrD5jK0dq+Mc4eVKVmJfICK0dROnJwz6w8pXEnGNSJ1JGZxbb71jiiwo/wCkRYlZCqU3rvAsyaRUuL3hFFsdyoGxZXNXQju+j7xf4DDJTIF+9UnfnydoySsYc7jy0Lb8o1mFmFUsKJcMD9/ekP1EWopdieCSlJvuNnSwWcdDuIrsRNIJDM2xf4xZqSDYitQfl0gWfL7rnS3L6iJQl5KTQOmd91hRGZih+H1hRWkStB80E1okBqfWIJhBUAQk6108DEP7SVKNHU9ekRTjlZ7k3er7D6RKMWPKSLAYwJHeYAVNmAuX6RXYHtnhpqcyCog6tA2NwiZgUhQBSoEKAJDg00OvWMJ2Jkj9pxcpu5LUQlP8P7xQ8aAXhcsKjqQYZN6Z6bK7SyauVeRpEk3tLJP4z5GKYIlh3lpPVvpB2F4bLWkkoSCFEMGNGSdU82jz31FS09zsWNuGrtwJfHUKUBL7ytHcQ2ZiR+JTnVvpAq8ImqgkUNHAp5B4clIGjnc7R6nTPVC2jgzbSpFnhFlVqC/hB2URW4ZbDn1iYLYHvE6wJrfYaLVbk71A01ghYGZNKNrS8VftMpBUaPX6+bRBxHiJmMiXW7n5Vjem21Qdaim2R8U4i7oRbf5c4bwzhzkKXa7ax3AcNAIUs20084ssTjrNpFpS0rRD3Ixhq+fJ/pBE2cBageggMT83QesAz8VvEUuapZZPdA1gRxbWGWa3RZrxTU/WHIkv3l+A2POB5ISi3iTeIsRiqFoGnsg6qVssV4gCHyp7NvziuwtgVOVH4aRPNnAN9bQsoLgZTfJayp1A/wCsdmLfaKaZjCbCIkT1O5P0hPR7j+vWxdKlv90++cDTE1d2OsNlzzRzHZhChS/WFSaC5JrYjzEORSkTIYp1BpV7ncwCDlPe31hxxH8Ou9opTEUvJJjQXr5xV4pSlpIFdeejxbiakjKbtFZicOyhVr+PlFMb8iZFfACsMAAGJoo77+EaDBTCUAWy0HyimVKyHMRVqfW0G4JdH1PlD5fmRPH8rLIra5AgXFYtGiuouPpFfiptTlMClfnCRxdx5ZuxZJm0hRBLxNBUeUKDpYNRwz61HXKW8IhDlZqUge65186QOrM2V/vWOyVEUNYKSQjdhWHnlBIu96vGK7C/9Xj1brJ/+xcatKmNhTU3jK/2f1xONfVf/OZEuoS9NsfE/mSNfjFshR2b4xc8DnAyne+X/wDNMAiUT/5IuN1AeMSzkGX3dj+GgqBHiyjc0z045KxOP3sHxSjl2731gNM9jv8Ad4IxpGS9XFPAxWjEJB71mu3yj2Omkli3PMzW57Fl+20hn7UtVBQRWpx1SwDNq+2jRJKxKttNIZdRjuqF0TLEp1UXPP6RNKTShgOVOJax6wWnEJOjfe8V1WtgJbjpq2LO4gSdido5OmE0TbeJMPhBQ3+HhDpJbsRtydIhw8gqqXaLBKWoIIly20hLRyicslsrHHpQIoE6wxTeH36wLxbiqJPdcKWbJB+Ow5xS/wDrpzKSGWQkKSUWFWY16ENo+lYOtLk2lvg0s3EMB9mGJJir7OYtM5JUFiZmClIA990sCALsTmYs1OcXILDUEmxG2kIs0W67hljkt3wNCnoC0IrYe82XeIJnE0pNBmXyt4n7MATFKUXUXOwsOnONLIohhjci2l4lwzwUkqFfSKXDyq10i9lLLb/fxjjn1Ti91sdcemTWzFPnBqh7QL7dJvSH4tOYUvA4lAe+BHRiyQmtmcuSMovckQrvCoYbG8PE8Py8xAi5wJZLeVX2gyRhymq+7sAb9dRFXtyJG3wR5XoA58fsR1UgtZt6wSZij7gAHKFLlrL0DPXl6wmtlNAJKwO6qecKbgQbL8wQPOJ5pI7wdrH7vEaJuZx10gqcubBojxRXqwy9D6x2LPNy9IUN6rF9FFUGyO5zPZixESyGZ3BqD+sEjE1aYMvh84h4jlCTlNyD9naITy6VuFREJ0sZipSD3TZ7+MZD+yuSJk/FnQrQX5FUwwTxfFSZTFcx20e/RrxUf2e9o5WCM9cxKl+0UgpCGamd3JP+oRHXPJjlS32HjSmrPRuJ8dw6FHDoZU0ZFkzFCWkAKBPeUz20eKkcXSrEBZOaWpkq9kr2iEJLsss6grPlAcAsTtGF7V8c/bJ6ZvsxLypKWfMTersN4rsNxaZKExMuYlAmpCV2JKQ7Ctrm28Tj0cuS7zwqj0rhmIGLC5iVZZKCsJSEvNmLFKgtkHIly9xAWLSEh1MhTe6tQo7s5SSNrR55h+IKQkoTNmZSoqIBUxUblk0eD+BcIOLm5A7XUtVEpHPWpivovHcpSqImtTqMY7mx7FcRwZlKxGJWgTsy0BCi6UpFBkTo4/Fe8ScY4vhkqK5SleyZ8ygUpBrQFQDizM5ifhHC+FyVJlhQnzB7xCklAqxoklq71vF9OxkhfdKEpSgJUEhIZyefX5R5uXqYRyaopv8AnZUehh6Wc40+Chw09MwBUtaVJNlAuD+e40goG1WaA+M8OkFSJkuX7BRbMZACc1BdLZVX1G8RDGoyhSJ8ubRBWHAUgFQS5KSpNLl2oD0jr6frIyaZz9R0E4RLTMKb/fhBUrEsakK83aK5RymtxCSXj09Sex5iTRdjiADtppSKPtPx6ZKlgSkB1FiXDpcEuKVt+toeEljRWrxTdqpn7oB/xg25GFUUh3JszScYvPnKe+4ZROZiTUsdQKDTUuwjY8B7LGcCVkZCjKmX3sqQaKU4UCpZFCTo4tGJYhYBOpf9RHsvZNA9km9hqY4uuySjBNM6ukjFt2gfgXYNEgomoI9qlITm77ZQXbLnberReY/gqpmiCDd8wPgXNYt5SYnWmkeK8+Vu2y7aWyR5XisKJalIDUJBbkY5JluYK4lJJnTNs6viYYSBasexGVxV8iVuPA6Viww6gRW4sYrZdYsZQAAiOQrASkF7v1F/KHmUCGIoPSOptVz8YQQNCTyN4jdBcb5BF4NnKC3SBVylmuZ/EvFqGqDA8xFb1Pl5x0Q6nIuXZGXTwA1YheUJYCoJUL67aVHlHMPj1JILkj79I7OxaUllKSOpEBL4hJf3x4P8o64Zm1vH2OeWKt1IvJuLdkkhLgGhcMQ9waHlEplgDukRnhiEmiXIO/51gyTLIIYt4wXOKXJkpPsGmWOUKI/ZzP40+kKN68P3DaJeCt7T8VIlhMplOoAlJoA1QQ7+PKMbxTtKUyjLH+IzO1EDet1QH2j4uStSUqBDlsoYJ9L0EZtRfm94XHg1PVIhKW4pq1LU6lFROqq/Yh7Fmc+B+QjolxJljsEGCRyHjWJyNAwhhWkaiC8DITMPvpSkVUp6JTZ2FTAk0lbMk26Qb2e7PzMUpkBkD31HQX8Y9AOFkycOJMjussZl6rPdYnlW3KM4rtHhJMj2OFWBUlS3ZSzlIrSztTnHJHajDup5iaktdveQ3mxMeN1MsuZ8PT4r+z2emhiwq3Jav5G4Hggw5UsKUc5YuRuo6AbHfSNGuUQxBNWJpZlJ+sZ/F8dw6sn75AAAeutXp4xY4XtBImqEtE1ClqDAVrY3OtI5ckMsvmkn7Hfjy4ofLBr3D8bMPcU75cnoHbyAin4bwJGHJKFKPtMr5wlmHeZkioJIvFpPmOT3kNmSbtZLa9RCW5Is5ZhmTUEJA13BhINxi0nyGaTmpNcAMnFlJASCEAC9pZq6CT/lUofwu1mY84y6UpGZxUp7t/P75QpmFGYVyhlA6g+9QjVw4NN4HWoSlOoNLdncH2RJygGtU6Am1jo/d0vUxvTM8/rOkda4excKnhbMlKQw0JuHpFF2rRLMsAFSlFQYuwDZnDN0jU4zs/MTIz5lJCUvRLuMtDe3rHmnFuI3zOyiSBVm/CQTuPWOqWRN/IzzeFujhCCrMqhSKBJFer7WfpHovZ7jiRLSBoU3IpTwbmY8lmTDmBagZ20BrVuZ+UWPD8XTMHcEHenzjnzQc47sbFPSz6AwPEhMLJFBQlw1gfKt9YtSn7pHlHY7ikw5U5VezX3SttSwBc6ivkA0eqYKaCGpXvc258+ceU41KmXnxqR5xxQqM+aBTvrr4xNKkJA0PWCeJ4MmdMUP41fGB/ZkR6Oq4pIso1uxqsMNKdIklKKQymjoXHVVHSA2+GGvAkzPsGIJmKymyn5JV9IgONl5mzB/zghOJS9xWNa7it+GQr4hX3Jn/gr6RQcXws+ZMJCSElmzFtNnf0jUzC4iMAHb4xbHl0O0ic8epU2ZbCdm1q99YA5OTB8rgSEVfNFzMDV0iAT0t7yfAg/CHlnySEjhxxBj3Q20NlzWpDJhUoulHd3JDHyeJxglk7esbatx7vgnE8awoj/ZmoTCidRCeEzZ5cjmYZ7U7xyeO8ep+MMj1lwecEYWeArv5lJrQEiO42elRGRJSAGYl35wLHYJjoVBfDf8z/tL+UBwZw603/tK+KYSf0j4/qAoUKFDiCi77FrbGyD/AKj/AEmKSLjsiknFyQm5JbrlMSzK8cl9n/RXA6yRf3X9nq5SGb+XxrLgqchlSv5Q/hWAMPhZpJSZiHpXId0t+PkPOOGdNzZXSohxRFmAr79q/GPnVD7n0Tn9izxdFPyV4VmP84bMww9rKU2qyeZdV4r5mInFSsykD3g2Q6uad/mYd2hzJkKylYXlLE0IUpaQkjxMbHCpxBkyf/Nr7Gs41xzLImS1LyqCQQCFEEFhRq0fQ/Q+LcQxIWS5H4WFSMppcgtcXaxa8emdpODDFJMtMwZkhrBJL0qKBZZhcUNrR5jxXhk/Dj2akEJKnF66pIN0g7MB8Y9DBKEuHueL1GKcOVsDSFPmJoqxD1Zqlrj5vBOHXWpJBPQlh+kCnEBaWsSCkFVwEh0sdSbN4R2SSXNbsBlLk1cF9RT8ovJHMjd9lcRKqmcs5ACoMq1QCwIZyI9O7PcWlKcJDBmFT11qSWD+Ac1jwHDpIIBrY3Lco9E7LcSIyhCQFOwXRsxcK05g10fdo83qMNPUjqxztaWGY/FrTi5zE5QtXRsx+UTTeJgChJO0B8RH7ycBmKsyjXqdukZdXECDUnnDQTlwCU5Q4ZocRx4ISVEhhXryjIY7tZNmZgCwJo2g+cEYxKZoyso5rXfy3jqeBIlqZcqY9u+CkufANHZjjCKuS3IS9SfDKvA4tipzz61pGklYosSeZ+kVmM4KJS0KQ6iQ/sqGYU/xBIqwrU0ghHEx7pSwDBQN6WcaUhcijPeJowcPqD14slIBUQeX3tFng8b7NTKYh7MKBozeBnd8m40pflBk5Ybdy2r76iOaUXdBUpco007ict6ooRzF4dwkS0LzplywTQuARlrTKp067PGZwi/eBo7sNWtSJpClWFWd9mtSF1TjwyvqSfJruJY9EtJpKCiAkDKE13DfitWK2XxpCJS2ICqFzU3DAVa4HOM5xZAU4rnFR12fcxhcTjZi1qBJDmz2O0dGKHqq7FyZ5xdo2v8AepGqiDXQRyMED/qEKOn0UQ9WZVT/AHldT8YnkyEkygXZZZTXbM2vKPTBw3h6iovh3JNcpNX/AJx6Q3EcFkpYhOHUEsQ0qZ/q/hKiKsYf4yNVTOhdM/JjOI8Fk5giTNyzQlLomkALJS7oX7tf4VNyeKLFYZctRQtJSoXBDGPRMTwZK1FZ9k2RNDJnKJNAK5ElugMQz8AllIUmWpASkoSZeIo4DscpLO/uHUO0CHU1s9/z8/8AR59Pe62MXJwX7sTFJUEE5c/4czmj7tWJ8NJAlkpuqUvN4LHyEaTFYZCEfs+WR7MqE1lftCcqyCkVykszipFdInw3DMOlKXRJGZKgtQmTmrMLXTSgZzWGea1e4Fjp1sefR0RuuKcBw6ykykldGOWehCe7SmaUc3OpPnBGD7IS3R7SRkSaknE5i2+VMkOPGKfEwq3/AMJehK6R58pJFxF92C/9ww/8x/pVG/PY7AqNJf8AF706YToQcoQHdzTMG3MP4X2SlyZiJyZcsFKjUGeSKGwUqvU0iGTrMcoNfYrj6aakn9yww04ZyCakeoyn5RGiYAtyWop+dCfLlE+KmS5cwHupDd4kkPVyaksLCBxLk5kqQTMBUoAJmSiD3Q+o8no3OnlrG6s9R54plfNW8xBBI7xo5Y9w6PGc4dNBnYgJWpRE2W4UGT/1aCW7xfyEaXGyEj3FErzUScgIuCD3yH2aIzKS5IkIQpRdRQJaS4WFXp6x1QelV/Byzlrd2WB4kkFRUP0AlnT/AHRTcex01csJASUKc3SVAJCmY+8knZw7hxAips0KWn2KmFAS9dD7oOybQDxThKlF0IILAskq/hB/g52gY8KjK2Plza4UmVBwCQoHKqjlrOqrUNnpEsqekqSlSmcmgozmoBYmtDESMBiS6PZTWq3dUcrkGjDceph+F4VMSnNMQUhDEGYQgOVBw6mAJv4R2teWeVpd8BuFS6UiacrEhgA5S3IdQ+7Xo217KFCpiZYCWqcyiX8qM4UQxJFqWjGzJcybNziSTmOUqStK2sXGQ1P3rHp3YTAoktNmrXmVLW6VDIRlKaOFfiNQ4eh6xwdVsv5L4k9RBNCBMnJUe+SoFgagFmAEYRXH8KlWQuSDlJYkPY1JtB3GZ0w4yYsSZhlqXMP4ny5nT3mIf4xi18FnqKmkrqpWhe55R19FBQtt80Lnt1SLbF8UTNzhMtkpOUMBlJqxUbkUJYbaxs/7OuAT8YtBmYydLkJ/w0JmFQK0pBZImE93Ip3AvmFMseZzez89CEqUAjMojKtSUOwSQRmUHuacuceu8HlTJMrC+zI/dqLsRXNLmJJOhJJcneOqcova0TjGUd6LHtB2IXhVJmgpmyi0tR7yZjKJAdizOWBDe8q7hqDi/ACqb7k+XKQkhE1LKlqqe6zAqUCAACqwFo2eI45N9kBMQqYjOgl05hRQIfk+3KHcc7YlElCUYOYsoXKoUzEDKFJI7y0MDarmOScY6vldbfn4zojJuPzK9zzyTIlpmKly5gUpJcBQyEmhAIVR6gXu8RCWoE5gQQb5SB62FvOH9tsTOxk7OcPKkjQASwrJdpjTgVKtVgGtFCrs7OkstOKRLSctQ6WUSGFCRat6mkLoj+78/wBA03+k0mBWEEKWocq/Ac4Lm8RlCUSFaAPqT+sVWC4MtZWleIRPVlBByBN7nN7ytIJX2aQVFImqSkmxyFuQ7wMc8oY292PoklshuO4lLCHSWUAcr1BN9NYxyeFzJiip0CmbMtYANbB9eUaVPAgbTjQ/w+f4mjk/gcxYzJUTLKbBKwSADqxBLi0Vxacf0sjPHKXKMPMTlJBFQSCzEP1FIUaIdmJpqFNyIXT/AOMKOv1YkPSl4Nv/AHnluUlDizpUcrbBiCPDzgObxpCp5MxIVJCTQgFQLMACpZce8bCM8hYNgd/GE7X1PztHmqKRb4uZoZk3AKBBlHKQnM7WFRo7iOPgMpeUHUwIJuB7tBFCmcAC79CPoIcJm72+zSBT8v3N8XLwvYucJKwa1KMyWhKaBAo6UgUSctLub6iDyMF7rJYAt3u7Uk7b1jLe1BrvvTxqISyPsH6Rmm+7Cusl4RqpeNkJICChCQFFicySrut+FwKGBJ3G80xKUAipdYmOiiTuXBNhS8UCVps+nj5eVYeUgDQ9TGSN8ZPwi7kcVQznM5Op1O7s4pDjxOUSHSEkGiwmoLGoOYt4bxQBiGofj1hTCLNY1rGoHxcvCNAvFSGYmYS5rmuXJ/hLmsNSMAsOsTEnwLHc90mKL2t7+j+EdA1r9aX/AEhlKS7gfUt/pRdpwWAHezrBNCdCCCLBLvE37DgCCCsm2qkt4hLxm84TcuDbumnVodndmNdj9vG1T8s3xP8Aii9xHA+HKOcmpv31fB330gc8CwSyFLUCUkAJQssZaQyQc+uUaGKkKVV8p838fWF7SzVpWtusHVP9xvif8UWWJ4fwxP8AkTyW0UfTvs8C+ywIGVEieEzCDMzKr3c2ViSdTodYGlzQWc1vzh6V0qC2/wAD0g65ru/cV52+y9gg4PAUPsZ4ykKFXDhmoV1/WNCjieGVMloWmY1EhVMiQVAue/owflGVmrDUIbfflHEKfZj979YWTlJbsZdS1wkanD8Nwc6YqZMm5ZmaYD3iArMo1DpJFG6QFP7I8LTUz5hBegUs18ExTWuK+kcBY09bNAi5x4kwvqb5ig9PZrBUQkmZJBKgpKlJWFlgRlUQ4YJO0bbC8SkGWv8Awu9MzOrLmCs5WctSAHLdKR54Fi7gNTlEalBrQzlJ8tmXUpfpR6N2i46JqAn2qVOQlhm5Ee6QkDMlOjekZXEcLkJSkLOIUXDtOzI7rNR7OAz7CKMk7WaoI+Hn5RxJFCBp9jeMpS8m+JX7UW68Dh1KdS8US2UlSs5yp0q9gaekVfHcIqcmUJHtTLzKAlrdIKUhOUqYd00LO2jQ0KLkVf5fZjgIqAOv31ho5JJ2Z9Smq0l72OUlKVjESJy/wjukFCQNGFQd32pGaVjcVLxAUuSsywScjKr3SEg5idWctSvSCCvQfk2vhCXNI3JDC8MslNuuRX1FpbFvgOKIXLV7QTJJKqpCJpKWAaqE3JBtEnD8RLC8oUTkTULHcIIa5Q77gkGKSXOart0OvyhJWQ/eO5Y7xN1uU+Lfg0ksJWMwRKZyP8Q6EjblCjOZ1fxK84UCkb4pftGZS3N2YaRCSHGrVBIrEImgVCzQ8j5sL/SOCeHGWr7sB1s7w2lnFY9RCUuVJNXd2/PyiUJD5mTbU0rzq0MQCokEU0Zq66/KIkqBFR5aN1asEwUoOzAUuK2+EcUgCgJ+cQpILHM/gQw6B3PX5w6ZWz05/fxgUYmy2tZqivyhGovelC1f0iGYkmrsW2J66w6SVeQozVG7fKBRhyBRgoubAsR66RKZZFSK+G1W5XiALAA7rHob1Zx5VhImgvmykjrZuY5RmmY7KlMVHMrvVANvvlD5hUaAgG9Q7jo/KIpkxJysF2u5IavOphy5xJFaCr1+lPODuYkCFOzuPEeLvCloLmuumhfSsN/aGo9i9nBH6/KOTiwYkaHXxq7iBuYkcAZqdBvzA5RxCQQ6QEm+m/hzhkt3ZTF2NH+YZ7ecdEwBzTMWrQv97RqMOW1L5nINWP530hKoCXZubdL6w0qIDqFKnkGENK+7lKi9wW5xjEiAd6Np+ccOHoXYFhtQ621vHFrAdqgMKAPYVbneOFd6b60508o24Tk9JKehYb+gcfrEiKB1Wby+cRy1qdVmp15025dIJM4AO459GvUxn4MQAOHQzXLG/nSHoLVKgw521a7GI1zQRmDMH2YjV+nTWOpKWJo/X4b2gmHHUV3dy93ttDZiaE1I6c9jeOZAQ5GrijHYVEIJqAcwHSj6AmMY4ly3Krlm6bx1ANRcePziRcwh2amr6anSBVJC1DKsgkaBwaitRBW5iZZAqS1Nv0jilvoS9TsORbreOju0BJNHJHre0cQ5uNq225wDHUAuW93Tr1b4xxRcHvFJNqCOmZ3mCVEb6H1iNfQ1ubgffSCYllkADM76uK/COQpaQQDbk8KFdGBEp0CRfVLdKteGzpDKClAUFGevVvOOycUgKUDZ9emjwyetJDnNSlPS2kVV2KTSiWLWLEXOX16xELXD3FPztEMg1JC2IsB8xqaGCkrGVlEE3pRj0LtGaoxySrMpwxJajCjHZolKnqgEEAi7OCawJMxBDJynMaDKB7u7nyji55owIZ3oAW26axtLMFZSosxSW966qaOfjDQhSf8AMfUOkU2D9IYjGuSFUY3NEkedfCJpSk1D5n0DE+FOUK7XJh5nB6kOdWry+nhEkkKY1Hx0Z/nFbip6A3mAU1B5lmif+Vk2JqN9uhEZw2MESyyQ/eNC5FLVfnD5i/dIA8XD3+2gWeopBLvqdWtah5QNhMdmISd/d18m8Iyg2rRrDlISmpIABLltD5atvD5ASqhZXM2Vr9iGYbFhRdOUg3fSrG4veGTcdXajuQ/m1PGBUnsYlCEpOo2FTTpuH9BDlLKbmjJI+BvdwIiV+8AHdVexezeloasg0KMxcjpoNPusar5DZLnVqXdtK1ZgwGvziIzFliyVAWbTq+scMwJSAxqWq7gXdj5vDZctKVhBzAkOBmL0pTd/lBSAOkqUxUpLF2owI6g6PHfaZge6X5fOtbw6XTWpNHvT6j7rEMxa5ZIASlqhQNFM138R5QVuzEwKANncHMSNeYrcecckqDFwG+TdAGvDZgKgCSSL6cvjDJ05I7zKAdIIa+3xEZKzEi1JWACQWLjMGLghwGtrD1zBmABALChuCDvtUVhqVh9C9hs7G19POIMTlHeByl3pyDtGSvYwSM6Wy5Wa+bo3L1hs2coAFlOdAeli7bx2SaZiQebNfeGe10QXUdDvZqwFyEWIUrJSjVdqHZ9QXeEsnKwy5iGqPgxpEKps0qICVlBDAAoYflSOy1qAqlZ5GpdnNtKQ1bdjE0icpDBbqKg4UNA7M/3aJg5USVKpdJZrnYVgFGLKqABnsQabeUOM4gDNRRex13jOLNYZLSTUlxW4ZrsaitojxM0ija0NGFb36wOcpL5lFTUFWsSb0ERS1uz0uxOo5io2gKPcwcqZWq25OI5FetaiT3H5ghj0pChvT/NjEkuWCqw8v5YnnJDKpo/jWvWFCgN7oAOhIpT8TeDGJpQZzqw/pEchQZGDcMO9/tECTjTx+N4UKJR+oI7CJBBcAtmbl3orcPdJ2SluVS8KFF4fqAWmFL53rUjwrEMsumvP+qFCifd/6MgmXp0MOkjvdRXzEKFCGQ1aRUMLfSH4uWAaADunTkYUKMuUEGmhgAKCv9UAoPfm8hTl3TChReHD/O4obOmFxU+8NeSo7i1FjWyh/wAoUKEXKCSYQV8T/VEWGDqU9e8PiIUKF8mJFFiWpUfAfnEGJmHKan3t+kchQ8OUbsSyrS/949RAfFgy5TUch+feb4QoUNj+v3/6YKwyA66DX+l/jAcr309FnxzGFCjR7/nYyLJQY0p3fhaJF3Hj84UKIMJTzzVP8yf6EmD8cKk6v/whQo6JcoCJ5KQQH2B8XTAXEQyQRQsPUF4UKJw+oIDJmFrnXXnChQo6WtxT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www.wlfarm.org/wp-content/uploads/2012/05/far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31213"/>
            <a:ext cx="3460750" cy="259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82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 Crossbreeding Systems Include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Terminal sire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Replacement females are bred to a sire and all offspring are sold. </a:t>
            </a:r>
          </a:p>
          <a:p>
            <a:pPr lvl="1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Rotational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Uses a two, three or four breeds to rotate between sires and females. </a:t>
            </a:r>
          </a:p>
          <a:p>
            <a:pPr lvl="2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This system requires more intensive management.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894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Methods of Marketing Animals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Terminal Markets- </a:t>
            </a: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 markets on public stockyards where livestock are consigned to a commission firm to bargain with purchasers or buyers for a certain fee.</a:t>
            </a:r>
          </a:p>
          <a:p>
            <a:pPr marR="0" lvl="0" rtl="0"/>
            <a:endParaRPr lang="en-US" b="0" i="0" u="none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Auction Markets- </a:t>
            </a: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Public bidding with the animals selling to the buyer who bids the highest.</a:t>
            </a:r>
          </a:p>
        </p:txBody>
      </p:sp>
    </p:spTree>
    <p:extLst>
      <p:ext uri="{BB962C8B-B14F-4D97-AF65-F5344CB8AC3E}">
        <p14:creationId xmlns:p14="http://schemas.microsoft.com/office/powerpoint/2010/main" val="2942189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100" b="0" i="0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Methods of Marketing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Direct Selling- </a:t>
            </a: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Farmer sells straight to buyer with no middle person or firm receiving commissions or fees.</a:t>
            </a:r>
          </a:p>
          <a:p>
            <a:pPr lvl="0" rtl="0"/>
            <a:endParaRPr lang="en-US" b="0" i="0" u="none" strike="noStrike" baseline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Electronic Marketing- </a:t>
            </a:r>
          </a:p>
          <a:p>
            <a:pPr lvl="1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Auctioning online using computers.</a:t>
            </a:r>
          </a:p>
        </p:txBody>
      </p:sp>
    </p:spTree>
    <p:extLst>
      <p:ext uri="{BB962C8B-B14F-4D97-AF65-F5344CB8AC3E}">
        <p14:creationId xmlns:p14="http://schemas.microsoft.com/office/powerpoint/2010/main" val="30898869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100" b="0" i="0" kern="1200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Methods of Marketing Animals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Futures Market and Hedging-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Legal document calling for delivery in the future, locking in a future delivery price.</a:t>
            </a:r>
          </a:p>
          <a:p>
            <a:pPr lvl="0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marR="0" lvl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Vertical Integration Contracts- </a:t>
            </a: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Animals are produced as well as marketed as a part of the vertical integration enterprise.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80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</a:t>
            </a:r>
            <a:r>
              <a:rPr lang="en-US" dirty="0" smtClean="0"/>
              <a:t>Integration Example</a:t>
            </a:r>
            <a:endParaRPr lang="en-US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625601" y="1989932"/>
            <a:ext cx="23029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Verdana" pitchFamily="34" charset="0"/>
              </a:rPr>
              <a:t>Tyson, </a:t>
            </a:r>
            <a:r>
              <a:rPr lang="en-US" sz="2800" dirty="0">
                <a:latin typeface="Verdana" pitchFamily="34" charset="0"/>
              </a:rPr>
              <a:t>Case, Purdue</a:t>
            </a:r>
            <a:endParaRPr lang="en-US" dirty="0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7620000" y="1450868"/>
            <a:ext cx="948267" cy="4572000"/>
          </a:xfrm>
          <a:prstGeom prst="upArrow">
            <a:avLst>
              <a:gd name="adj1" fmla="val 50000"/>
              <a:gd name="adj2" fmla="val 107143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486400" y="3276600"/>
            <a:ext cx="230293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Poultry Farmer or producer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928534" y="5410201"/>
            <a:ext cx="23029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Hatchery</a:t>
            </a:r>
            <a:endParaRPr lang="en-US"/>
          </a:p>
        </p:txBody>
      </p:sp>
      <p:cxnSp>
        <p:nvCxnSpPr>
          <p:cNvPr id="82953" name="AutoShape 9"/>
          <p:cNvCxnSpPr>
            <a:cxnSpLocks noChangeShapeType="1"/>
            <a:stCxn id="82952" idx="2"/>
            <a:endCxn id="82957" idx="2"/>
          </p:cNvCxnSpPr>
          <p:nvPr/>
        </p:nvCxnSpPr>
        <p:spPr bwMode="auto">
          <a:xfrm rot="16200000" flipV="1">
            <a:off x="3498585" y="4347899"/>
            <a:ext cx="792163" cy="2370667"/>
          </a:xfrm>
          <a:prstGeom prst="curvedConnector3">
            <a:avLst>
              <a:gd name="adj1" fmla="val -28856"/>
            </a:avLst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4" name="AutoShape 10"/>
          <p:cNvCxnSpPr>
            <a:cxnSpLocks noChangeShapeType="1"/>
          </p:cNvCxnSpPr>
          <p:nvPr/>
        </p:nvCxnSpPr>
        <p:spPr bwMode="auto">
          <a:xfrm rot="16200000" flipV="1">
            <a:off x="4816649" y="1591114"/>
            <a:ext cx="526702" cy="2709334"/>
          </a:xfrm>
          <a:prstGeom prst="curvedConnector2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5" name="AutoShape 11"/>
          <p:cNvCxnSpPr>
            <a:cxnSpLocks noChangeShapeType="1"/>
            <a:stCxn id="82957" idx="0"/>
            <a:endCxn id="82951" idx="2"/>
          </p:cNvCxnSpPr>
          <p:nvPr/>
        </p:nvCxnSpPr>
        <p:spPr bwMode="auto">
          <a:xfrm rot="5400000" flipV="1">
            <a:off x="4444206" y="2456128"/>
            <a:ext cx="458788" cy="3928533"/>
          </a:xfrm>
          <a:prstGeom prst="curvedConnector5">
            <a:avLst>
              <a:gd name="adj1" fmla="val -49829"/>
              <a:gd name="adj2" fmla="val 50000"/>
              <a:gd name="adj3" fmla="val 149829"/>
            </a:avLst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1557867" y="4191000"/>
            <a:ext cx="230293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Verdana" pitchFamily="34" charset="0"/>
              </a:rPr>
              <a:t>Grain producer</a:t>
            </a:r>
          </a:p>
        </p:txBody>
      </p:sp>
    </p:spTree>
    <p:extLst>
      <p:ext uri="{BB962C8B-B14F-4D97-AF65-F5344CB8AC3E}">
        <p14:creationId xmlns:p14="http://schemas.microsoft.com/office/powerpoint/2010/main" val="8121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8" grpId="0" autoUpdateAnimBg="0"/>
      <p:bldP spid="82949" grpId="0" animBg="1"/>
      <p:bldP spid="82951" grpId="0" autoUpdateAnimBg="0"/>
      <p:bldP spid="82952" grpId="0" autoUpdateAnimBg="0"/>
      <p:bldP spid="8295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Beef Cattle Production</a:t>
            </a:r>
          </a:p>
        </p:txBody>
      </p:sp>
      <p:pic>
        <p:nvPicPr>
          <p:cNvPr id="4100" name="Picture 4" descr="http://theeagle939.com/wp-content/uploads/2012/07/Beef-C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10075" cy="29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8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Types of Beef Cattle Operations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Beef cattle producers may specialize in one type of cattle operation or combine various types. </a:t>
            </a:r>
          </a:p>
          <a:p>
            <a:pPr marL="109728" lvl="0" indent="0">
              <a:buNone/>
            </a:pPr>
            <a:endParaRPr lang="en-US" sz="18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Cow-Calf Producers- a herd of cows are bred each year to produce calves. These calves are often sold sometime after weaning (6 months to 1 year old animals). </a:t>
            </a:r>
          </a:p>
        </p:txBody>
      </p:sp>
      <p:pic>
        <p:nvPicPr>
          <p:cNvPr id="5122" name="Picture 2" descr="http://theeagle939.com/wp-content/uploads/2012/07/Beef-C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038600"/>
            <a:ext cx="33126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6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Types of Beef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Cattle Operations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Seedstock- </a:t>
            </a: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Also known as purebred breeders. </a:t>
            </a:r>
          </a:p>
          <a:p>
            <a:pPr lvl="2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Keeps herds of purebred breeding animals and provide replacement bulls for cow-calf operations. </a:t>
            </a:r>
          </a:p>
          <a:p>
            <a:pPr lvl="2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2" rtl="0"/>
            <a:r>
              <a:rPr lang="en-US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 operations focus more specifically on genetic improvements within a given breed. </a:t>
            </a:r>
          </a:p>
        </p:txBody>
      </p:sp>
    </p:spTree>
    <p:extLst>
      <p:ext uri="{BB962C8B-B14F-4D97-AF65-F5344CB8AC3E}">
        <p14:creationId xmlns:p14="http://schemas.microsoft.com/office/powerpoint/2010/main" val="414259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Types of Beef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Cattle Operations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Cattle Feeders</a:t>
            </a:r>
          </a:p>
          <a:p>
            <a:pPr marR="0"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Stocker Operations- </a:t>
            </a:r>
          </a:p>
          <a:p>
            <a:pPr marR="0" lvl="3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Purchase calves from a cow-calf producer and care for them for approximately 5 months (12 months to 17 months of age).  </a:t>
            </a:r>
          </a:p>
          <a:p>
            <a:pPr marR="0" lvl="3" rtl="0"/>
            <a:endParaRPr lang="en-US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2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Feedlot- </a:t>
            </a:r>
          </a:p>
          <a:p>
            <a:pPr lvl="3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Raises large numbers of animals in a more confined area. </a:t>
            </a:r>
          </a:p>
          <a:p>
            <a:pPr marR="0" lvl="4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Animals are fed to a “finished” market weight and then sent to be processed between 18-22 months of age. </a:t>
            </a:r>
          </a:p>
          <a:p>
            <a:pPr lvl="4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Feedlot animals are purchased from stockers or cow-calf producers through one of the various types of livestock markets.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Processing Beef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Feedlots sell animals to packing plants (slaughter houses). </a:t>
            </a:r>
          </a:p>
          <a:p>
            <a:pPr marR="0" lvl="0" rtl="0"/>
            <a:endParaRPr lang="en-US" sz="16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Most packing facilities process animals into primal cuts and </a:t>
            </a:r>
            <a:r>
              <a:rPr lang="en-US" b="0" i="0" u="none" strike="noStrike" baseline="0" dirty="0" err="1" smtClean="0">
                <a:latin typeface="Arial" pitchFamily="34" charset="0"/>
                <a:cs typeface="Arial" pitchFamily="34" charset="0"/>
              </a:rPr>
              <a:t>subprimal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 cuts. These products are sold to retailers and foodservice companies. </a:t>
            </a:r>
          </a:p>
          <a:p>
            <a:pPr lvl="0" rtl="0"/>
            <a:endParaRPr lang="en-US" sz="1800" b="0" i="0" u="none" strike="noStrike" baseline="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Some packing facilities sell </a:t>
            </a:r>
            <a:r>
              <a:rPr lang="en-US" b="0" i="0" u="none" strike="noStrike" baseline="0" dirty="0" err="1" smtClean="0">
                <a:latin typeface="Arial" pitchFamily="34" charset="0"/>
                <a:cs typeface="Arial" pitchFamily="34" charset="0"/>
              </a:rPr>
              <a:t>subprimals</a:t>
            </a:r>
            <a:r>
              <a:rPr lang="en-US" b="0" i="0" u="none" strike="noStrike" baseline="0" dirty="0" smtClean="0">
                <a:latin typeface="Arial" pitchFamily="34" charset="0"/>
                <a:cs typeface="Arial" pitchFamily="34" charset="0"/>
              </a:rPr>
              <a:t> to meat processors who create value added products such as pre-cooked items, sandwich meat, etc. </a:t>
            </a:r>
          </a:p>
        </p:txBody>
      </p:sp>
    </p:spTree>
    <p:extLst>
      <p:ext uri="{BB962C8B-B14F-4D97-AF65-F5344CB8AC3E}">
        <p14:creationId xmlns:p14="http://schemas.microsoft.com/office/powerpoint/2010/main" val="1571742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1670</Words>
  <Application>Microsoft Office PowerPoint</Application>
  <PresentationFormat>On-screen Show (4:3)</PresentationFormat>
  <Paragraphs>219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Concourse</vt:lpstr>
      <vt:lpstr>Animal Agriculture Processes </vt:lpstr>
      <vt:lpstr>Animal Agriculture Process</vt:lpstr>
      <vt:lpstr>Animal Agriculture Process </vt:lpstr>
      <vt:lpstr>Producers must decide:</vt:lpstr>
      <vt:lpstr>Beef Cattle Production</vt:lpstr>
      <vt:lpstr>Types of Beef Cattle Operations </vt:lpstr>
      <vt:lpstr>Types of Beef Cattle Operations</vt:lpstr>
      <vt:lpstr>Types of Beef Cattle Operations</vt:lpstr>
      <vt:lpstr>Processing Beef Products</vt:lpstr>
      <vt:lpstr>Processing Beef Products</vt:lpstr>
      <vt:lpstr>Dairy Cattle Production</vt:lpstr>
      <vt:lpstr>Dairy Cattle Production</vt:lpstr>
      <vt:lpstr>Types of Dairy Cattle Operations</vt:lpstr>
      <vt:lpstr>Production Cycle of Dairy Cattle</vt:lpstr>
      <vt:lpstr>Production Cycle of Dairy Cattle</vt:lpstr>
      <vt:lpstr>Production Cycle of Dairy Cattle</vt:lpstr>
      <vt:lpstr>Processing Dairy Products</vt:lpstr>
      <vt:lpstr>Processing Dairy Products </vt:lpstr>
      <vt:lpstr>Swine Production</vt:lpstr>
      <vt:lpstr>Swine Production </vt:lpstr>
      <vt:lpstr>Vertical Integration Example </vt:lpstr>
      <vt:lpstr>Types of Swine Operations </vt:lpstr>
      <vt:lpstr>Types of Swine Operations </vt:lpstr>
      <vt:lpstr>Processing Pork Products</vt:lpstr>
      <vt:lpstr>Poultry Production</vt:lpstr>
      <vt:lpstr>Poultry Production </vt:lpstr>
      <vt:lpstr>Egg Production</vt:lpstr>
      <vt:lpstr>Broiler Production</vt:lpstr>
      <vt:lpstr>Broiler Production </vt:lpstr>
      <vt:lpstr>Replacement Pullet Production </vt:lpstr>
      <vt:lpstr>Breeding Livestock Animals</vt:lpstr>
      <vt:lpstr>Breeding Livestock Animal s </vt:lpstr>
      <vt:lpstr>Types of Breeding Systems</vt:lpstr>
      <vt:lpstr>Straightbreeding- </vt:lpstr>
      <vt:lpstr>Purebred Breeding</vt:lpstr>
      <vt:lpstr>Inbreeding </vt:lpstr>
      <vt:lpstr>Grading Up</vt:lpstr>
      <vt:lpstr>Crossbreeding</vt:lpstr>
      <vt:lpstr>PowerPoint Presentation</vt:lpstr>
      <vt:lpstr> Crossbreeding Systems Include</vt:lpstr>
      <vt:lpstr>Methods of Marketing Animals</vt:lpstr>
      <vt:lpstr>Methods of Marketing Animals</vt:lpstr>
      <vt:lpstr>Methods of Marketing Animals</vt:lpstr>
      <vt:lpstr>Vertical Integration Example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Agriculture Process</dc:title>
  <dc:creator>Matthew Greene</dc:creator>
  <cp:lastModifiedBy>Sarah Smith</cp:lastModifiedBy>
  <cp:revision>10</cp:revision>
  <dcterms:created xsi:type="dcterms:W3CDTF">2013-08-08T12:33:07Z</dcterms:created>
  <dcterms:modified xsi:type="dcterms:W3CDTF">2017-07-05T18:33:34Z</dcterms:modified>
</cp:coreProperties>
</file>