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319" r:id="rId4"/>
    <p:sldId id="261" r:id="rId5"/>
    <p:sldId id="264" r:id="rId6"/>
    <p:sldId id="303" r:id="rId7"/>
    <p:sldId id="304" r:id="rId8"/>
    <p:sldId id="320" r:id="rId9"/>
    <p:sldId id="305" r:id="rId10"/>
    <p:sldId id="306" r:id="rId11"/>
    <p:sldId id="271" r:id="rId12"/>
    <p:sldId id="307" r:id="rId13"/>
    <p:sldId id="318" r:id="rId14"/>
    <p:sldId id="308" r:id="rId15"/>
    <p:sldId id="321" r:id="rId16"/>
    <p:sldId id="274" r:id="rId17"/>
    <p:sldId id="309" r:id="rId18"/>
    <p:sldId id="281" r:id="rId19"/>
    <p:sldId id="282" r:id="rId20"/>
    <p:sldId id="322" r:id="rId21"/>
    <p:sldId id="315" r:id="rId22"/>
    <p:sldId id="316" r:id="rId23"/>
    <p:sldId id="317" r:id="rId24"/>
    <p:sldId id="310" r:id="rId25"/>
    <p:sldId id="294" r:id="rId26"/>
    <p:sldId id="311" r:id="rId27"/>
    <p:sldId id="312" r:id="rId28"/>
    <p:sldId id="313" r:id="rId29"/>
    <p:sldId id="31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94665" autoAdjust="0"/>
  </p:normalViewPr>
  <p:slideViewPr>
    <p:cSldViewPr>
      <p:cViewPr varScale="1">
        <p:scale>
          <a:sx n="107" d="100"/>
          <a:sy n="107" d="100"/>
        </p:scale>
        <p:origin x="-1650" y="-84"/>
      </p:cViewPr>
      <p:guideLst>
        <p:guide orient="horz" pos="2160"/>
        <p:guide pos="2880"/>
      </p:guideLst>
    </p:cSldViewPr>
  </p:slideViewPr>
  <p:outlineViewPr>
    <p:cViewPr>
      <p:scale>
        <a:sx n="33" d="100"/>
        <a:sy n="33" d="100"/>
      </p:scale>
      <p:origin x="24"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BF7EF90E-89E2-42D2-B7B0-AFED6531AAD1}" type="datetimeFigureOut">
              <a:rPr lang="en-US" smtClean="0"/>
              <a:t>7/5/2017</a:t>
            </a:fld>
            <a:endParaRPr lang="en-US"/>
          </a:p>
        </p:txBody>
      </p:sp>
      <p:sp>
        <p:nvSpPr>
          <p:cNvPr id="8" name="Slide Number Placeholder 7"/>
          <p:cNvSpPr>
            <a:spLocks noGrp="1"/>
          </p:cNvSpPr>
          <p:nvPr>
            <p:ph type="sldNum" sz="quarter" idx="11"/>
          </p:nvPr>
        </p:nvSpPr>
        <p:spPr/>
        <p:txBody>
          <a:bodyPr/>
          <a:lstStyle/>
          <a:p>
            <a:fld id="{6BFCBBAD-5E4B-420F-9E82-9077B83B8BAA}"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7EF90E-89E2-42D2-B7B0-AFED6531AAD1}"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CBBAD-5E4B-420F-9E82-9077B83B8BA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7EF90E-89E2-42D2-B7B0-AFED6531AAD1}"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CBBAD-5E4B-420F-9E82-9077B83B8BA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115409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914400" y="1752600"/>
            <a:ext cx="7315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8765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1154097"/>
          </a:xfrm>
        </p:spPr>
        <p:txBody>
          <a:bodyPr/>
          <a:lstStyle/>
          <a:p>
            <a:r>
              <a:rPr lang="en-US" smtClean="0"/>
              <a:t>Click to edit Master title style</a:t>
            </a:r>
            <a:endParaRPr lang="en-US"/>
          </a:p>
        </p:txBody>
      </p:sp>
      <p:sp>
        <p:nvSpPr>
          <p:cNvPr id="3" name="Content Placeholder 2"/>
          <p:cNvSpPr>
            <a:spLocks noGrp="1"/>
          </p:cNvSpPr>
          <p:nvPr>
            <p:ph idx="1"/>
          </p:nvPr>
        </p:nvSpPr>
        <p:spPr>
          <a:xfrm>
            <a:off x="914400" y="1752600"/>
            <a:ext cx="73152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90600" y="2895600"/>
            <a:ext cx="7315200" cy="1293592"/>
          </a:xfrm>
        </p:spPr>
        <p:txBody>
          <a:bodyPr anchor="t"/>
          <a:lstStyle>
            <a:lvl1pPr algn="l">
              <a:defRPr sz="4000" b="0" cap="none"/>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BF7EF90E-89E2-42D2-B7B0-AFED6531AAD1}"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CBBAD-5E4B-420F-9E82-9077B83B8BA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F7EF90E-89E2-42D2-B7B0-AFED6531AAD1}" type="datetimeFigureOut">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FCBBAD-5E4B-420F-9E82-9077B83B8BAA}"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F7EF90E-89E2-42D2-B7B0-AFED6531AAD1}" type="datetimeFigureOut">
              <a:rPr lang="en-US" smtClean="0"/>
              <a:t>7/5/2017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FCBBAD-5E4B-420F-9E82-9077B83B8BAA}"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7EF90E-89E2-42D2-B7B0-AFED6531AAD1}" type="datetimeFigureOut">
              <a:rPr lang="en-US" smtClean="0"/>
              <a:t>7/5/2017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FCBBAD-5E4B-420F-9E82-9077B83B8BA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EF90E-89E2-42D2-B7B0-AFED6531AAD1}" type="datetimeFigureOut">
              <a:rPr lang="en-US" smtClean="0"/>
              <a:t>7/5/2017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FCBBAD-5E4B-420F-9E82-9077B83B8BA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7EF90E-89E2-42D2-B7B0-AFED6531AAD1}" type="datetimeFigureOut">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FCBBAD-5E4B-420F-9E82-9077B83B8BA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7EF90E-89E2-42D2-B7B0-AFED6531AAD1}" type="datetimeFigureOut">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FCBBAD-5E4B-420F-9E82-9077B83B8BA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BF7EF90E-89E2-42D2-B7B0-AFED6531AAD1}" type="datetimeFigureOut">
              <a:rPr lang="en-US" smtClean="0"/>
              <a:t>7/5/2017</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6BFCBBAD-5E4B-420F-9E82-9077B83B8BAA}"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4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rct=j&amp;q=&amp;esrc=s&amp;frm=1&amp;source=images&amp;cd=&amp;cad=rja&amp;docid=ykltF_FhhhLRLM&amp;tbnid=Mft93bSPnE1l5M:&amp;ved=0CAUQjRw&amp;url=http://www.wisegeek.com/what-is-animal-husbandry.htm&amp;ei=YL4DUubwJoP88gS034GwCQ&amp;bvm=bv.50500085,d.eWU&amp;psig=AFQjCNGaU59dyEfobE5xdsBqVasst6Nldw&amp;ust=1376063442356001"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amp;esrc=s&amp;frm=1&amp;source=images&amp;cd=&amp;cad=rja&amp;docid=4p4Do-aeu0i96M&amp;tbnid=eMKC950BIiZEEM:&amp;ved=0CAUQjRw&amp;url=http://www.stockyardsupply.com/page14/SRSPR_Equip.html&amp;ei=PL8DUuf1MJLi9gSWw4CYBg&amp;bvm=bv.50500085,d.eWU&amp;psig=AFQjCNE-DWhn4uVZbLneaIDltV72Dt52uA&amp;ust=1376063662082700" TargetMode="Externa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sa=i&amp;rct=j&amp;q=&amp;esrc=s&amp;frm=1&amp;source=images&amp;cd=&amp;cad=rja&amp;docid=qbM2Rz0tj4csXM&amp;tbnid=55efdmAK913utM:&amp;ved=0CAUQjRw&amp;url=http://www.bitandbridleshop.com/index.php?main_page%3Dpopup_products_image%26products_id%3D6451&amp;ei=Y78DUtTzBo_a8ASqyICwAw&amp;bvm=bv.50500085,d.eWU&amp;psig=AFQjCNHQs0q95NG5FfnTFU3DwfFe01Ah0g&amp;ust=1376063704875371"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url?sa=i&amp;rct=j&amp;q=&amp;esrc=s&amp;frm=1&amp;source=images&amp;cd=&amp;cad=rja&amp;docid=rKTsn3yNkdisbM&amp;tbnid=mliVQ4Fg0nVdDM:&amp;ved=0CAUQjRw&amp;url=http://www.agriculture.gov.sk.ca/Default.aspx?DN%3Dfd3df715-2548-4067-a0d9-895fb70d03a5&amp;ei=sb8DUuvVHZL09gSJ6oDQDA&amp;psig=AFQjCNFUgO9ERpnKwfo4Xq0HofA-dhmHGw&amp;ust=1376063743289064"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frm=1&amp;source=images&amp;cd=&amp;cad=rja&amp;docid=Z5dSZlWjqszLnM&amp;tbnid=YdoqO8tHQBLBtM:&amp;ved=0CAUQjRw&amp;url=http://www.kotaku.com.au/2011/10/xbox-live-brought-down-by-human-error/&amp;ei=p74DUo3BD4fs9ATTmoHIDA&amp;bvm=bv.50500085,d.eWU&amp;psig=AFQjCNErgWsYH2FK7caXKJ3P52gP2vnQYQ&amp;ust=1376063493519367"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amp;esrc=s&amp;frm=1&amp;source=images&amp;cd=&amp;cad=rja&amp;docid=4BPY1HIq0C-bwM&amp;tbnid=JukB2mVM4cyisM:&amp;ved=0CAUQjRw&amp;url=http://www.lionedge.com/products/SheepFeatures.php&amp;ei=GMADUpqXGJL09gSJ6oDQDA&amp;psig=AFQjCNEetDmMtY05s_W8GkVbRx4F4N0wJg&amp;ust=1376063850377363"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url?sa=i&amp;rct=j&amp;q=&amp;esrc=s&amp;frm=1&amp;source=images&amp;cd=&amp;cad=rja&amp;docid=PnIydhfF9qHsYM&amp;tbnid=w2sygSoq5Eo-iM:&amp;ved=0CAUQjRw&amp;url=http://www.bestcollegesonline.org/how-to-become-a-veterinarian/dr-mark-crabill-files-teeth-on-horse/&amp;ei=ZMADUpn5IY-y9gSJzIHAAg&amp;psig=AFQjCNGNdBEz8bwHdmJ5xjcfJRhT0-BabQ&amp;ust=1376063941056741" TargetMode="Externa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iTfGUQRdvKP2mM&amp;tbnid=h7NNnTZ1xSM4eM:&amp;ved=0CAUQjRw&amp;url=http://www.fao.org/docrep/t0690e/t0690e05.htm&amp;ei=48ADUuWaPI_68QS7y4GoAQ&amp;psig=AFQjCNHNqgl-_Xt7Pge2FRCsDlzm4of5Ag&amp;ust=1376064026186340" TargetMode="External"/><Relationship Id="rId2" Type="http://schemas.openxmlformats.org/officeDocument/2006/relationships/slideLayout" Target="../slideLayouts/slideLayout12.xml"/><Relationship Id="rId1" Type="http://schemas.openxmlformats.org/officeDocument/2006/relationships/themeOverride" Target="../theme/themeOverride1.xml"/><Relationship Id="rId4" Type="http://schemas.openxmlformats.org/officeDocument/2006/relationships/image" Target="../media/image11.gif"/></Relationships>
</file>

<file path=ppt/slides/_rels/slide2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ww.google.com/imgres?imgurl&amp;imgrefurl=http://medical-dictionary.thefreedictionary.com/accidental%2Bparasite&amp;h=0&amp;w=0&amp;sz=1&amp;tbnid=9dBtDfnOvvDe4M&amp;tbnh=129&amp;tbnw=391&amp;zoom=1&amp;docid=JUpdpTycp7fixM&amp;hl=en&amp;ei=_MADUtn9O4q29gSM-4D4Dw&amp;ved=0CAIQsCU"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i&amp;rct=j&amp;q=&amp;esrc=s&amp;frm=1&amp;source=images&amp;cd=&amp;cad=rja&amp;docid=HxQ2YNV6Q0S-SM&amp;tbnid=KOvKtZs8b54X_M:&amp;ved=0CAUQjRw&amp;url=http://ehs.wsu.edu/ohs/PersonalProtectiveEquipment.html&amp;ei=xL4DUseVDIfu8ASbooGYBA&amp;bvm=bv.50500085,d.eWU&amp;psig=AFQjCNFIHrL7X2B5CzD4SXEnzwE46MG2nw&amp;ust=137606354511952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amp;esrc=s&amp;frm=1&amp;source=images&amp;cd=&amp;cad=rja&amp;docid=lCMfnu4HLS1JlM&amp;tbnid=jCEfm0V3d4igRM:&amp;ved=0CAUQjRw&amp;url=http://cmtpa.com/home/attachment/cow-field-of-vision-2/&amp;ei=_r4DUrfLL4_C9gTS9oDYCg&amp;bvm=bv.50500085,d.eWU&amp;psig=AFQjCNGID9xVtOGIRfNYoMMMOUQy2ew35w&amp;ust=1376063605116292"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R="0" rtl="0"/>
            <a:r>
              <a:rPr lang="en-US" b="0" i="0" u="none" strike="noStrike" baseline="0" dirty="0" smtClean="0">
                <a:latin typeface="Arial"/>
              </a:rPr>
              <a:t>Animal Husbandry</a:t>
            </a:r>
            <a:r>
              <a:rPr lang="en-US" b="0" i="0" u="none" strike="noStrike" dirty="0" smtClean="0">
                <a:latin typeface="Arial"/>
              </a:rPr>
              <a:t> </a:t>
            </a:r>
            <a:endParaRPr lang="en-US" b="0" i="0" u="none" strike="noStrike" baseline="0" dirty="0" smtClean="0">
              <a:latin typeface="Arial"/>
            </a:endParaRPr>
          </a:p>
        </p:txBody>
      </p:sp>
      <p:sp>
        <p:nvSpPr>
          <p:cNvPr id="4" name="Subtitle 3"/>
          <p:cNvSpPr>
            <a:spLocks noGrp="1"/>
          </p:cNvSpPr>
          <p:nvPr>
            <p:ph type="subTitle" idx="1"/>
          </p:nvPr>
        </p:nvSpPr>
        <p:spPr/>
        <p:txBody>
          <a:bodyPr/>
          <a:lstStyle/>
          <a:p>
            <a:r>
              <a:rPr lang="en-US" dirty="0" smtClean="0"/>
              <a:t>Objective 6.02: Understand animal husbandry </a:t>
            </a:r>
          </a:p>
          <a:p>
            <a:endParaRPr lang="en-US" dirty="0"/>
          </a:p>
        </p:txBody>
      </p:sp>
      <p:sp>
        <p:nvSpPr>
          <p:cNvPr id="5" name="AutoShape 2" descr="data:image/jpeg;base64,/9j/4AAQSkZJRgABAQAAAQABAAD/2wCEAAkGBxQTEhUUEhQVFhUUFhkXGBgYFhgcGhkgGh0cGhoYGhgcHCggHBwlGxoYITIhJSktLi4uFx8zODMsNygtLisBCgoKDg0OGxAQGywkICQsLCwsLCwsLCwsLCwsLCwsLCwsLCwsLCwsLCwsLCwsLCwsLCwsLCwsLCwsLCwsLCwsLP/AABEIAJMBVwMBIgACEQEDEQH/xAAcAAABBQEBAQAAAAAAAAAAAAAAAQQFBgcDAgj/xABAEAABAwIEAwYDBQcCBgMAAAABAgMRAAQFEiExBkFREyJhcYGRBzKhFEKxwdEjUmJyguHwM5IVQ1OisvEWJML/xAAZAQADAQEBAAAAAAAAAAAAAAAAAQIDBAX/xAAlEQACAgICAgMBAAMBAAAAAAAAAQIRAyESMRNBBCJRMnGhsRT/2gAMAwEAAhEDEQA/ANxooooAKKKKACiiigAoqscV8e2VhIfdlwCQ033nD5iYT5qIFZTjfxwuXDltWG2QT8yyXFx1jRIO/Wix0b7RXydifxBxF9WZd06nQ6NrLaR6IioNOIvGB2rsAnTtFwJMmBOmutKwo+zaK+RrLGblOqLh5JAklLqxtryNblwkcQYZS/e3gWhSArsltglMgRLshU666Gpc0uyuDfRo9FV7h29+2IFwHJbJUkBJIEpVBkeY8z5fNYapO1ZLVBRSVztrhLiErQQpKwFJI2IOoI8CKYjrRSUtABRXhxwJ1JAkgepMAepIr3QAUUlFAC0UUlAC0UlFAC0UUlAC0UlFAC0UlFAC0UlLQAUUlFAC0UlFAC0UlFAC0UlFAC0UlLQAUUUxxfFEW6M6/JKRuo9B+tJtJWxpWPqKoL3Ezyz82T+FAGnmoiZ8opo/jNySA28qecxHrpWPniaeGRfsUxNq3bLj7iW0J3Uox6DqfAVhXxA+Lrzyi1YKUyyJBXlHaOctJnIn/u8tqm+Lrpbic1wpS0oSVRoMqR0jdxaoSCflGYjUa5xeYIpDalrTCikLIAgJLkhCBz7rQUuOXdprKpD8VFVJJMnc6knc8ySedCP7fj+tPfsCilSuSUiT57U7VhCkkII1hKveKrkhcWRLbMj0/Wn1vaaDxP6VLMYOqQI/yKkbbBFyAE/e/wA/KoeRItY2xnw/h+ZxA3ClNg+OqMw/GvoPiTDW7lh1tQBUttSATyJEAiqPwbwplCFr3BSr6H849qsvFa7hAz2uRSxHdXMHxkc6z5cinHiQPwbu1sPP2Tmn30jopPdXHmMp/pNaxWT4baPpvba5dSAtcdoE7Ce6r6Ee9awtUAk7DWt8crRjkjT/AMkZxQy4u0uEMqKXFNLSlQBJBIiQBqSBtFLg180plAQQAEAAbaJEaeGlQd/xcQsIbCRmMJKkqUk89VghKdKheI8WZUg50Flz/mKChkV4ZZlRJ5wCOpqHmT6L8L9k5iXxEsml5M5WYPyJJEj7s9efpU5g2NM3SM7C0rAMGNwfEHUb8xWUWmEWS2lOuOKbcCthBzTqMo3M/SKMEW03cZ2VuNykhUqClKA3EAJkwJg8xWa+Q72bS+NGnXo0/F0qcetkIUAlDvaOjmQlCsqR/WUH0qYqoW3EFs0SUBxyBC3VQCOcQQIHoBpzqxYdirTycyFCDyOh/v6VvGabqzmlBpXQ9oopa0MwooooASilooASilooAKSlooAKSlooAKhOJeKGLENG4KgHV5AUpmOpI3gabSddqm6zf42WGe3YcCspQ8UknkFoJJ85Qn3NKTpWOKt0aGLhOULzDKQCFToZ2IPjXsKnUV88YlxTcOYeiySoJS1B7QTnWAsqSBr3QkFI8cvpVgw7ji9dCWLZstpSAlAELeIEJTmUQEid9E896jyIvxs2G9vW2klbq0NoG6lqCU+5MV3mqJgPAqlrFxia1XDiVZm21LUpDfiQTBV4Dujx3q+VadkNUJS0UUxCUUtFACUtFFABWa8XXinLlfMN/s0DkDuo+/4CtKrJ8RMuunmXHP8AyM/lXN8p1FG+BXI426Y0HPc8zUmwiKYsipNtPdBrjTs6mqGz2FdqtKVCUlQWvxS3qEnwKj9TTbHMALwCDpnWXFnnmXCUj+lsx6VZLAiZ5q0/tUgtidelWuhGbPcLAMOJiCtYPsSqPwFTV1w0hbiVZfuge0CrS5ZgiDXYtARAkmAPOk7HaKz/APHkykZZPIAb71Ls8F5R2mb9pGiBGXrE9fHarPYWQRqdVHc9PAeFPK6YfHVfY5p53f1KzaFATuARoQdIPQ0jySpSTEpO53GlSuKWIVKwBPPTU+PmKiLV6JSdPPbzqXHi+LKUuStD60ZT2iJEjUD2n8RU0agGXxKesj8an63xdGOTsgb/AIdSoynY7pMfSazb4kYIbQsO/M24VNKSpU5TGZKgTvpn0HStnqnfFe2K8PURu2tCx75P/wBUPHFbSGsknSbMbwvFikCUk7jlyPKml7iACyYOgzADcToNyPOu+HNhSZQlassgwkmCTBPhJ1rndpSXlJKTKEd8KEfKJTp6VhVSbOltyikXDD8QtXmwu4umdAlRQo5JVEKzpV8/SoK544yKKbYw2FTmj5o0+U7CKzq8WQY8aRgmjx2rGp+jULbj64BKmFFoKAzInMiRupIUDlnmBTtv4mXpczFxMAfKEDL59aoFocoHjNKlcT9Ky5S9M14x/DU7T4qXA+dtCuh2/Cptj4qtR+0aUP5T+orHLdzx/tXXMZ/vQss17B4YP0bAr4qs5oSyoj+cT7RXlPxXa/6C/wDeP0rJUunWgLUNiafnn+i/82P8/wCmsL+KQVAatzm5hSuXhA3/AErti/xDSljM3IdOmRQHd8Y+8PEdRWX4colck6zTy7SmTm58ql/In+lL40PwtDHxLfjVSPCUfjFSNn8Q3iQMrStJ5j86zVwI5f3qRtAE7VPmn+svwY/xG54JjLdynMiQRoQdxUnWe8AvH7SUDZLJUT1JUkD860Gu/DNyhbPMzQUJtIKw34ncTG6uVMplLVqpSIOhW4DlKiOg2HgSedblXz18THgcUuAABCmwYG8NoMnx1+lXPomHZXmZChBB5ET1/SrZ8NcdyXqWnFQkkhISEan+JRExvGo9dKg8QvGQykJQrtIIHfIQCRBV2Y0Uecqn8Kh0Hs1oW2YUnvA+IMg1jHTs2l1R9XA0tVThPji2umUlbjbT0QptS0gz+8kEyUnlVpCgeddBzUeqKa3eItNCXXW0DqtaUj6mq/ffEPD2pm4CyOTaVL+qRH1oCi1UVA8O8XWl7ow6CsboUClf+07jxE1O0ALRSUUALWSYgr9ovwWv/wAlVrdZXjVvkunkn98n0V3x/wCX0rk+X/KOj43bOba6lmNWx7VCtkc6kLFfdKSdJrjizskh/YOgLA8asCaq9sO/VgtyFb7VpAiR2SY3pHFxChy1rmqZ05a0KBMdSY96d7J9FjSaWkApa9I4AqiccWrqXEFlCsqiM2VJOp30G3L3q91zdeSn5lAeZqZRTKi6KHYG4ublrskFDLf+spQiSIhInf730rQKbM3zajCVpJ8/SnANEIpLQSbfYtMMfsQ/bPNHQONqTPQkaH0MH0p8FUtUSfP1y+7ZvuMpcV2KSMgQrbQeBmdST1mZmmGLOuvMu3Dh0SpLSJjNBCiqSAOg32Hma3biDhm3ukq7RtHaFJSlzKMyemvMA8q+e+I2nGXHLd0QtMpI5eBHgRBHnXPl0joxO2Uy7Mr9Kk7K2gZiKiUp7wNWRkAoEGoyaSR0YlbbPD2oBHKuT5iD1p641KIA1GvtTB9s5Y6H/wBVgjaR7bX0p20/1HnTBCdAedO2k8x60SQRY9mIV10rqkaU1QiNBqK9hk76xWdGtkhYud786c3ySQY3FR1k13oqatUE8qn2O9DKwssxlVSDbWseIAp6GMu4I8Kb4c9NwkHUAz7UxXo03gHD8gccP3iEA+Cf8FW6mGCMZGG088oJ8zqfqafV6mOPGKR4+SXKTYtZPxdwOXXbi7SvMpSyckckwND5CtUuAopVlICoOUnYGNJ9ayL/AOXPIuU2ryOzUiQtCj3idkhBHzZpBG8g0sm0GN0zLr9soV3pnXedPeuZdzGRsEwD18avfxi4R7EMXQkl1xSXhOgURmbCQNAAkLTPMgHnVKt4UkhPltUNV2aJ2eROQz92CPf9KfNgkSJHlXEoIEdAZrtbDujxFRZdHIKSd96FtJpHGRSIMbmqoLPTbhbUFoUQUkEKEgg8iDyrfPh9xYL1rK5/roT3uixtnEekjr4GsCcPdmrl8IMQIv20/wDUStPplK/xRWkWZzVm8UUlLWhiFUj4h2EFt5O57ivGJKT+I9qu9QHGTMspPJLgnyII/Ej3rLOrgzTE6mjNkXfWae2tyCQPGqP8UL1du4x2SiknOTGx+XQjYjWnfwyxpd466l0JBaa7QFMiYUlJBBJGxJ08K4vBLjyR1+ZXxZqSbXudonkKTD73fXanduodkpO4inSuHGwCta1CBOmUAddwZqoY3LoUpqPYzQ/rmjQ0DGEJUCRJ5Jkax41XMRxM5sqJgD3jb0qJRdlRnn/g/wA9afT0LtbNEVxPySgE/wA39qEcSRorLPhNZ4q9ASAmYmCdh4zO9cH7/SNddtjt+VX5ZE+KJo93xWlJCUhOdWgJJifEDWqjiuNODvvFK0nRJQ4N50EEzBPT26VO6v1Z0FGknptO9PbZtkrTCRJMyY3A9/H0O9Pm32JRS6L5hd8lbaczakEkjKsAEgbKEEiD58xNO7+ydfCUMryoglffUmdRA7vLefSoqyu8zKZ0KOXh6UcLcQg3RYKHEESqVDuxsCFTqD+VaIh/pbsEwdFumBqo/MqInwA6VJUtFbJUYtt7YlZV8YMAC1puEiDkgnrlJn6FPtWrUxxjDkvtKQYmDlPQ/pUzjyVFQlxdnyszhYJnXf8AyKfXFkprKNYVqD18qtz2G9m6pC05VJOop1iNiHLWQNW1aQOXPX1rhk22ehBJKymIbVqR/anOLYQEMtOif2yVSP3Sgx9QZqxcNYai4UltaggLME++nmdvWrpe4Q29kVcI0bJhI+WDpBEa7D2pRTZc5pUYgyzG9PUNAbVM8cYe2w/DAIQpIUJ1A3kCoBpR8KbTFGSHTAA1JHnUlh5aJAdKgkgglIBg8jB5TUWGxH4RUrh+Cuq+6pKYklQIEeE86hovkWHF+FS32btue0aUlIEfNt8x8zyqdwC+VbJLSm0gkgk7KH82hmnGBsOKaSClRCBCBGifHTn41wusDaJKlHvjfXURV8a+y0Zcr+r2WHFsDbuYWpSgoJgKSREb7bH0qjWeClq+CHB1g/vAyJqcwHFQ24poqMR3dSQD19abs3K1vpW4ZI0Gg06inNxdP2TBSVr0amBS0iFAgEbESKh8X4ptbZ1DL7mRbgzAlKikAkgFSwMqQSCNTyr0DziZpCgbwJFV6844sWlhK30iTEwSn/dER47VX+J/iOpFwm2w5gXbpgE5u5J1CUkfMY1KiQlPUwYVjpjb473BFow2Bq5cAnyShU/UisesklKtOZ2rcvijgi7i0bej9pbHOpIMjKoAOAHnEAz0SaycYX39AdNaifZcOjjeNQk+IM0wdfypSBzrvi7qpy86ZOMk5QBsCfcx+tZmojl0OZpu7czSjDHVnupJNS2G8H3C1pQEySQB67VSERK1lQgVp/wNwj9s88r/AJSQlPm5MnzAQR/VVUuLBDIKI7wJBPlIjw1mrR8LMRLGKOWy+6l63bKQfvEAuJI80qX7U49ky/k2milorUxCmGPx9meJ2DS1eySR9RT+uF/bhxpbZ2WhSD/UCPzpNWho+bviwyVpt3OmZJ/qgg/SuPweeDVxcuESE2bkjzUkT6aGmHEN06tpLTvztuEK1nVIIUPQg1NfD2wOS/CJKlYdcAAbk90gfhWONPhTNcjTnaNe4dukrfSg6yAoeg/UVYuIz/8AWcAMEgD3IrD+BeJT9ttio6FzIfJfcH1UDW2cTf6Q/m99DpU4ouGN2PI+U0ZY6cqjruSPwOwrwdBrvqNN5O/lXLE3CglUHQmeesjb0pu06SgqSdjJ22/9T7VkbnZSySkATm0CQCT7f5tUZdAhYCgQqdlAjbbQ10bulIUCDliCPAgyCPUdKtmB3bVy4EvNBRTCoyyEnmUqmQkn7vXrTStibpFQcV8pj7w+sEe4P40+u7JwJbc/03TqkH5iBprHLUj0JrTb+1YSUqLIMBSs4QmEBIKtfwHiay3Fb9b7inCMo0jwAiE/36k02qEnZKtIuUiUAL0zQgkkTrsQCR5A7VO4dh76QlSm0pUuAopIkaj5u9IHPTwnaq5wVcr+1AFXdgmFaanQAdST06Volzh615gVpDRQRly97NpBCp0Ag6QZkbRraVol6LJbXKFiUKSobSkgj6V2qI4esWrZkIbmPmMmTJ6+1Pjeo5n6V0JnM1vQ5opEqnalpiITG+GGLk5lgpX++kwfXrVK4xwY25t2GJUHkvZiokkZMhEchOY8p0rUKguKrDOGnR8zDk+YWkoIPhKkn+ms5wW2aQyO0rMn4OsypSFaxNbmpIIgiapeA4i292bYbCHRqtIAGQgwoafxA+1Xas8MabNM8rohcW4WtbgQ40PMaH6VUrv4SsEy26tPQEAgfhWj0Vq8cX2jKOSUemUbDvh220QQUlQ+8Ukn8YFWK2wBsfP3z47e1SN3dIbQVuHKlO56cvxr224FCUkEHYgyPekscUNzm9sENgCAAB0FRb+BIUlaSTDjhcOmusyPqdal6KpxT7JjJx6MyucFSyTuVjNHmOQ86TC8q1SCIA73UefSp3iVpTi8rei1rCAekmCr0En0qgY7jzeHYjdIguNudmgISQMuRCAnff7wMda5nis6VlpGocI4kXUuIV/yVZM3XnHmPwIrlx1gbFxbLW61nW0hRbUJzJMfw6lMwSPCqpw1xqhq2UG2HFOqVmSlUAEEAAlW8AgjarZw/YvOoW7eqzLdBSG0yG0IIgpSmdz+8ddtq3g9UYTW7MWwTCftCw0hCQ6kLIUvMJQU/ugbjrP3h66z8OOE0WjOc951ZOpAlI+XKDvqQT61CN8M21vduKZ7WW4AJcUoCRJHU6n7xO1X/AlywjwBH1NNO3QmqQ+cQCCCJBEEdQdxWItL7xbUcq2lKbMjfKSB61uFYv8AE8KtMSS6n/Tu2pUIHzN9xRHQ5ezPvTkgh2VnGrYKgR3hyA1129autj8PrhLaULbSSN1BaeZnn0qucEWS7m9ZC9Rm7RRAgQjvGfCYHrW+VMYlSlRnDvDv2Rhbq2gUoEqAIKo2kfnrTfhXH2nLxlAASF5gB/FlJEn0PqRWl3DKVpUhQlKgUkdQdCPavmm+UuzupTOe3ezerSwSDHIhJHrTehRdlq4lw8G6dQnQl9SQP5lafiKvHFvAaX3WLi3X2T9ulKAQNClPyjrI5HxiobFwg4ug8u3YJ8ylET/VFahTj7FJ9DLBluFodsO+NCeSo+8PA9OVFPRRVEC0UUUAYJxbhAXit+2AICe38pbQVmBzJKverJ8NcEypUpOilsOoBnc9wT7iohOJhfEtwgiUvJXbeqWkGfHvNEf1Vq+BYSGEgc0iKlIps+e/hzhjj9+w1lILbiVufwhogqn1AT5kV9EcRtywvqnUeHj9ayX4d4glrG7hMaXD12hPhDqnB9EEeoraLsDIqRIymR10oq0F0zNn8Ob+ZYzKVqEk6DzjUnw2ryizbAgNtgRyQkD6CnOqoJ3IB9xXNQI5bGuekjo72MX8JZJnIJ8zHtNRzV6lh1U90KSpGZIEpmIO3IgVMXTwAPlUW5hgcXrypiLS7iQ+xEZu0Jbgq3nNpPKd+lZxcIKDA0mYzH10JmTFXdm2It3EJSDlAUd9swAOn+aUyxPh9tdr2ro76XwNJjKpMAROmp3GtJpsadFXwd9TSwcuYSFJMkajmIIjnpWmtYg4tAMpEgbTTbAeAknKt5WZJAUEpkTOoCj0+uu9N+80txte6VqA03BMjpyNOmlsXJN0iZtLg5qfNnNoagcLcJP51OmUkwAYBVE8hTQmP8HdkEdDUjVctrhSErUP3RHmSP1rrZ4520pAyqSYWJ6idPStIzVUQ8cntdErcXQToNTUXjNyXGXGwIUpMJM6A8ifWvF0opBPT60yQ8SnvaEmk5ei1j1ZF8JqT/xG5EQqGlK8ykA+5E1cLLFUrJB7sEx0PrVM7HJiKHUSSpsJWka6IVMkeRPsKtF/ZFCitMQpWo2iaUbS0Tk29ku6+kCZqrYliV446lu1CRqCSoaQN5MHwHrTm5xAAFMyR0rvhJDMreOVTpASDvCfD1J9qJSvt0iYqutsiuP8RBSGM6kAlKnMu6gNezmdAdyfEda44HjyGkgEwyhMRJOUDqTrprv0NPeLMMSs5nEktqKCVIPeBGnsQInx5GDUPhuGuMKSphjt0wNVPJQQQDIylHj105+Kf9WPk+HH0Xa5xJKEpWoHISkZh93MQAVDkNRJ5b06edCUlR2AmszvGsUfdul/YQ02u2DaEKuUErKFZkkZFEBzvLynugaSTpl5rucVdLbLlu6nKEImAW1EAAuOKSYknXTQAaDrpyaJSTLlgqg4+pUg9lv/ADKkD6ZvesO42w/PjSWXFEZnmwtQ5FQTt0BBSfDN4Vv3D+D/AGZC05ysrWVlRAG8ACB4D3JrO+LrJDGIXN2+UoAbStlSpMrCAhMJEEkFOwmdPGj+YjX2kM+H8Qbcvu2UrM0lYbQOWRGgMQIhRJg/2rY1mASOQr5/w3GWGrZKWtVE94nfuzA8OZPjU3d4zcuMpy3DqEwJyqI+u4rKOVJ7N54XJJotjScmdRElRKjtz571McNvZVdnuIJ9dx671Xri5IOWQoLQnSR3d0q1G5k7fwmnmHPN2ih2h1HlmUopJIAJ6Tp/DTjp2ZS6ovFZd8cECLNRGynR7hGn0rRWsUaUB3gMwBE6b1R/jQ2lVtbj732jTy7Nc/XLWrpozWmc/g3agtuvQRJDaZG0d5X4p9q0iq98P7dKMPtwnYpKj4kqJUfeasNNKkJvYVjFphKL3G3CAC0h9al9CEESI5hSwB5KNaZxnjQs7N5/7yUwjxWruo+pB8gaq3wYw7LaqeOpcVlBO8J3M+Kj/wBtJjXVkXiFgv8A4+hI+UuJe1PIIzE/7kqFaxVEBB4hI/dswfWSPwNXqmgfoWiiimSFFFFAGFXThRxJ9pbQkNi4DZBUJMo7BawDsZJI6x41tOMXnY27z2Uq7Jpa8o3OVJVA9qhV8BWBXnLJzZs0h10azMwFxvU/fvpbaWtYlKEKUoRMgAkiOenKpV+xuj5lwi5fRcsP2/fdbWXTJACp0WD0Cgoj1r6Q/wCJIVbh47LQCBMnvD5dNzy9KwngrA3BetduyUsunIUpdAKJ+UxuQDpHj4Vsl/ZIt2Wmm82QOHcydQo8/GpT9ltbSIdxKW0hSpMwAkbk8gP18KkMAw5TqlLcns9gnYE+nSogPp+1DNoSC2EE6jKcwOXr84nyqZwniBpt8Wji0hxfebE7g8vAyDHWDURq9lyvjok7jh5hSSMkHlBP61U7G2hoqjvbRzPKtCqsFOVwtAbuaeAPe/CrmiISJLDcIShopOqnEws+Y28hNUYqeXb3YWiA042EfxEJVP1Ka02qTdXA+zPAakvJJ/qMj8KU0hwbLjZtlLaEnUpSkH0EVV8dsVKuhlIheSRH9J9YFWi0fC0JUNlAGofVV6RyQlKvp+pFVLpExdMa3+GpaWlLebvJJgmYgjb3o4hw6CMqigOaEjcdR6j86dYwgi4aV91cI8iDP1B+ld8eUJZSfvOfgI/MVLXZSb0c7NAK1tEaaj0EFJ/A00XaditQbiSoFUiSdB7GI9qkLUg3bvglI+g/tTAOh2/danRDQKo3B7sfQmk0v9lQb3+VYl64pQgGIOukz4eGsVBX10pL7bRSpKV94L3B0KgPIgET1qUxuyLSkEuE51QBJG3PfXcac678R5e1ZQIlKVKM/upB/OPeol7N4tWq92dMFwcl77SoiACGwJnmFFR94A8/KwuNhQhQBHQ03wsfskeIn31p3W8Vo45u5MgrjCWylSFIU2AZS6khJHMQoGRG2oro8lLrQCF51NqGvM8u95iafYra9q0pGuo0jqDI+orzhltkRtCjvMem1Zyi3LjWqLi0lfsguJm79LKE2jbDkmHErKpAndBzJG3X67VCW7F80uQlZbIHdS2oqzEfxaJAPiakbK5fS64LgrKjMROSE7lMdARNTfD2JF0EKkxPePPWKwjkUmo00aSg4py0yEwS8xJ10Jdtww2EnM4tQUSr7oQhJ2jcn/3c6Wo7FcaZtykOqIK9gEkkxA5eJA9a60lFGG2SFYr8U328RvWba1/au2wcDmigEZikaKiD8u4qy4vxuq4PY2qFJSSQtxWhygSQkA6SOZO1V3E3j2K7fD0jtHYClapgDlm9Rp0PjWUsqekbQwyW2U3DmQHShY7yTJCSOfgNduvUVcLi3KUQPT8qd8O/DdbOVSTmWuM6iIEjn6+E7VoDuBNIZJWMxQhRgbEgT5ms/E5PRt5oxWzJE8QvpSldwkhQdDCSAAZWO7J2CswUqfppXbhvF1rRaC5dlu7cW0lRAJltTaZKt80r67BXSl4LwlL+E3Lj2darR1dw1lUY7QMJIVp80GDH61M/Dnh9u/sW1vqWTb3y3m1JVAVogqSdPlKpmPeunijj5M0EcOM5QJXp0UR+FZn8XMVSi4t7cTltmwsyZ+dQAnyS2d/3q2G4eyJUognKCqEgkmBMADUnwrCrDhS5vrpx050uOytwvpVkHJKBKZkaADoNtKTSXQ1K+zTvhew4jDWA7uQpSf5FKKkf9pB9atVM8GsAww0ynZptKNNu6ANKe1ZDMd4psrrE8RS0oXCbVDgTlyFKQkaLdlSYzHvETOkAb66ngeEt2rDbDQORsQJMkyZJJ6kkn1p/RSobZkuClx3iV9zUNozpBP3sjYbKQBt3u9rGia1qoew4at2bhdwhKu0XmklRI75zKgHqRUxQgbEpaKKYgooooAK5XTIWhSDIC0lJI31EaV1ooApQ4CMz9pVoZENiR01zb+lSvFi8rbZOwJJPiBp+dWCmmKYa3cNlt5OZBIMBSk7eKSDU8VVIrlu2Rlzwnau3AuyhXbRotLjgGqcs5ArKe6enOm2FOFq5LDiCSsZkrCCUiAdc8QJjmd/OrK2gJAA2AAHpXqnQr9BVecuEi7kkABaUz4lMD6kCrDVcxPh1xy5S6h1IbzJU42pBJVlIJhQUIkCNQYpSv0ONeyxVnmLYRepuS2xb5rZzuKcDjYypUNyhSgSUHvDTXINda0SihxT7EpNdFX4RwO5s+1+0XSHmz3kgNFGQj5iO+rQiNOonmZccPPdq667yP5/KP9oFTrrYUClQkKBBHUHQiuOH2DTCAhltLaBrlSAB56UUOyH4sughTEkCVKiSBqAP1p9d4YXHWXS4U9kDKAAQomNydREcqeXVk25l7RCF5DmTmSFZT1EjQ+IrtRWxXoi7DDVouHnVKSUrIyAAyNADmM66jSOVdbXCUIfdfBUVvBIMkQAkQAAB+NSFFPig5Mj7/CUPONrXJ7IkpE6SYMn2FeLjA2l9oTmzOjKVz3gOiSR3RpUnRS4oanJezlasBtCUJ2SABO+nU11ooqiQooooA4/ZUa9xOu/dGvnSs26E/KlKfIAfhXWilSHbCmOK4Wi4SEuZoBChlMGQZH1ANPqKbVgnXRDscNsJUpeUlaiSVE9fAQPpXO34WZQrMCsyoqglMSRB2SDyHOpyip4R/Cucv0QCKDS0VRA2s7BppHZtNoQ3r3EpATrqdBpzroyylCYSlKUjkAAPHQV1pFJkQdjQAmcaajXbxrmp7vJAEzMmRpHhzqLbaUACQZagDTfvGY/pIrqzbkFjT98nzUJ1oAkwsTEiek0BYJgESN6i7VuFEIEyFd4pIUknkSd6SwYhSOSkzIyEb9Vc6AHSsREkJStcGCUpkfjXq4vQlQTkWokZu6AdNutMRmQ3kGZK0kxAkKk9YrpdI/aJKisfs4lMzM7aCgBy7fhJSMiyVJzQAJHnrvXv7WJSCCCoE6xpG866UzukytBlYGTcTm9dKW7t85bAKoyKEnfbn50APrW4CxmAIE6Tz8R4UV5sVygSII0Ijp08KKAHFFFFABRRRQAUlFFABRRRQAUUUUAFFFFABRRRQAUUUUAFFFFABRRRQAUUUUAFFFFABRRRQAUUUUAFFFFABRRRQAUUUUAFFFFABRRRQAUUUUAFFFFABRRRQB//2Q=="/>
          <p:cNvSpPr>
            <a:spLocks noChangeAspect="1" noChangeArrowheads="1"/>
          </p:cNvSpPr>
          <p:nvPr/>
        </p:nvSpPr>
        <p:spPr bwMode="auto">
          <a:xfrm>
            <a:off x="63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http://images.wisegeek.com/farm-animals.jpg">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0141"/>
          <a:stretch/>
        </p:blipFill>
        <p:spPr bwMode="auto">
          <a:xfrm>
            <a:off x="720725" y="902596"/>
            <a:ext cx="7127875" cy="27550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1271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Behavior</a:t>
            </a:r>
            <a:r>
              <a:rPr lang="en-US" baseline="0" dirty="0" smtClean="0"/>
              <a:t> </a:t>
            </a:r>
            <a:endParaRPr lang="en-US" dirty="0"/>
          </a:p>
        </p:txBody>
      </p:sp>
      <p:sp>
        <p:nvSpPr>
          <p:cNvPr id="3" name="Text Placeholder 2"/>
          <p:cNvSpPr>
            <a:spLocks noGrp="1"/>
          </p:cNvSpPr>
          <p:nvPr>
            <p:ph type="body" idx="1"/>
          </p:nvPr>
        </p:nvSpPr>
        <p:spPr/>
        <p:txBody>
          <a:bodyPr/>
          <a:lstStyle/>
          <a:p>
            <a:pPr marR="0" lvl="0" rtl="0"/>
            <a:r>
              <a:rPr lang="en-US" b="0" i="0" u="none" strike="noStrike" baseline="0" dirty="0" smtClean="0">
                <a:latin typeface="Arial"/>
              </a:rPr>
              <a:t>Companion &amp; livestock animals typically do not attack humans unless provoked or out of fear.</a:t>
            </a:r>
          </a:p>
          <a:p>
            <a:pPr marR="0" lvl="1" rtl="0"/>
            <a:r>
              <a:rPr lang="en-US" b="0" i="0" u="none" strike="noStrike" baseline="0" dirty="0" smtClean="0">
                <a:latin typeface="Arial"/>
              </a:rPr>
              <a:t>Animals tend to show aggression when cornered and they cannot escape. This concept of animal behavior is often referred to as “fight or flight.” </a:t>
            </a:r>
          </a:p>
          <a:p>
            <a:pPr lvl="1" rtl="0"/>
            <a:r>
              <a:rPr lang="en-US" b="0" i="0" u="none" strike="noStrike" baseline="0" dirty="0" smtClean="0">
                <a:latin typeface="Arial"/>
              </a:rPr>
              <a:t>Animals will also show aggression when they are protecting their young. </a:t>
            </a:r>
            <a:endParaRPr lang="en-US" dirty="0"/>
          </a:p>
        </p:txBody>
      </p:sp>
    </p:spTree>
    <p:extLst>
      <p:ext uri="{BB962C8B-B14F-4D97-AF65-F5344CB8AC3E}">
        <p14:creationId xmlns:p14="http://schemas.microsoft.com/office/powerpoint/2010/main" val="4013189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0" i="0" u="none" strike="noStrike" baseline="0" dirty="0" smtClean="0">
                <a:latin typeface="Arial"/>
              </a:rPr>
              <a:t>Animal Handling Recommendations</a:t>
            </a:r>
          </a:p>
        </p:txBody>
      </p:sp>
    </p:spTree>
    <p:extLst>
      <p:ext uri="{BB962C8B-B14F-4D97-AF65-F5344CB8AC3E}">
        <p14:creationId xmlns:p14="http://schemas.microsoft.com/office/powerpoint/2010/main" val="1581906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lvl="0" rtl="0"/>
            <a:r>
              <a:rPr lang="en-US" b="0" i="0" u="none" strike="noStrike" baseline="0" dirty="0" smtClean="0">
                <a:latin typeface="Arial"/>
              </a:rPr>
              <a:t>Animal Restraint- </a:t>
            </a:r>
            <a:endParaRPr lang="en-US" dirty="0"/>
          </a:p>
        </p:txBody>
      </p:sp>
      <p:sp>
        <p:nvSpPr>
          <p:cNvPr id="3" name="Text Placeholder 2"/>
          <p:cNvSpPr>
            <a:spLocks noGrp="1"/>
          </p:cNvSpPr>
          <p:nvPr>
            <p:ph type="body" idx="1"/>
          </p:nvPr>
        </p:nvSpPr>
        <p:spPr/>
        <p:txBody>
          <a:bodyPr>
            <a:normAutofit/>
          </a:bodyPr>
          <a:lstStyle/>
          <a:p>
            <a:pPr lvl="0"/>
            <a:r>
              <a:rPr lang="en-US" b="0" i="0" u="none" strike="noStrike" baseline="0" dirty="0" smtClean="0">
                <a:solidFill>
                  <a:srgbClr val="FF0000"/>
                </a:solidFill>
                <a:latin typeface="Arial"/>
              </a:rPr>
              <a:t>Use recommended equipment to restrain animals: </a:t>
            </a:r>
          </a:p>
          <a:p>
            <a:pPr marR="0" lvl="1" rtl="0"/>
            <a:r>
              <a:rPr lang="en-US" b="0" i="0" u="none" strike="noStrike" baseline="0" dirty="0" smtClean="0">
                <a:solidFill>
                  <a:srgbClr val="FF0000"/>
                </a:solidFill>
                <a:latin typeface="Arial"/>
              </a:rPr>
              <a:t>Head Gate and Squeeze Chutes for Livestock- design facilities to meet recommended specifications such as curved chutes with solid walls to encourage animals to move better and with less stress.</a:t>
            </a:r>
          </a:p>
        </p:txBody>
      </p:sp>
      <p:pic>
        <p:nvPicPr>
          <p:cNvPr id="5122" name="Picture 2" descr="http://www.stockyardsupply.com/page14/IMAGES/ValueSelfCatch.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3733800"/>
            <a:ext cx="1990725" cy="2495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685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lvl="0" rtl="0"/>
            <a:r>
              <a:rPr lang="en-US" b="0" i="0" u="none" strike="noStrike" baseline="0" dirty="0" smtClean="0">
                <a:latin typeface="Arial"/>
              </a:rPr>
              <a:t>Animal Restraint </a:t>
            </a:r>
            <a:endParaRPr lang="en-US" dirty="0"/>
          </a:p>
        </p:txBody>
      </p:sp>
      <p:sp>
        <p:nvSpPr>
          <p:cNvPr id="3" name="Text Placeholder 2"/>
          <p:cNvSpPr>
            <a:spLocks noGrp="1"/>
          </p:cNvSpPr>
          <p:nvPr>
            <p:ph type="body" idx="1"/>
          </p:nvPr>
        </p:nvSpPr>
        <p:spPr/>
        <p:txBody>
          <a:bodyPr/>
          <a:lstStyle/>
          <a:p>
            <a:pPr lvl="1" rtl="0"/>
            <a:r>
              <a:rPr lang="en-US" b="0" i="0" u="none" strike="noStrike" baseline="0" dirty="0" smtClean="0">
                <a:solidFill>
                  <a:srgbClr val="FF0000"/>
                </a:solidFill>
                <a:latin typeface="Arial"/>
              </a:rPr>
              <a:t>Halters- use halters to tie horses and restrain cattle, sheep and goats. </a:t>
            </a:r>
          </a:p>
          <a:p>
            <a:pPr lvl="1" rtl="0"/>
            <a:r>
              <a:rPr lang="en-US" b="0" i="0" u="none" strike="noStrike" baseline="0" dirty="0" smtClean="0">
                <a:solidFill>
                  <a:srgbClr val="FF0000"/>
                </a:solidFill>
                <a:latin typeface="Arial"/>
              </a:rPr>
              <a:t>Muzzles- use muzzles to restrain companion animals such as dogs and cats. </a:t>
            </a:r>
            <a:endParaRPr lang="en-US" dirty="0">
              <a:solidFill>
                <a:srgbClr val="FF0000"/>
              </a:solidFill>
            </a:endParaRPr>
          </a:p>
        </p:txBody>
      </p:sp>
      <p:pic>
        <p:nvPicPr>
          <p:cNvPr id="6146" name="Picture 2" descr="http://www.bitandbridleshop.com/images/H301-halter.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2895600"/>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579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lvl="0" rtl="0"/>
            <a:r>
              <a:rPr lang="en-US" b="0" i="0" u="none" strike="noStrike" baseline="0" dirty="0" smtClean="0">
                <a:latin typeface="Arial"/>
              </a:rPr>
              <a:t>“Flight Zone” of Cattle- </a:t>
            </a:r>
            <a:endParaRPr lang="en-US" dirty="0"/>
          </a:p>
        </p:txBody>
      </p:sp>
      <p:sp>
        <p:nvSpPr>
          <p:cNvPr id="3" name="Text Placeholder 2"/>
          <p:cNvSpPr>
            <a:spLocks noGrp="1"/>
          </p:cNvSpPr>
          <p:nvPr>
            <p:ph type="body" idx="1"/>
          </p:nvPr>
        </p:nvSpPr>
        <p:spPr/>
        <p:txBody>
          <a:bodyPr/>
          <a:lstStyle/>
          <a:p>
            <a:pPr lvl="0"/>
            <a:r>
              <a:rPr lang="en-US" b="0" i="0" u="none" strike="noStrike" baseline="0" dirty="0" smtClean="0">
                <a:solidFill>
                  <a:srgbClr val="FF0000"/>
                </a:solidFill>
                <a:latin typeface="Arial"/>
              </a:rPr>
              <a:t>The imaginary circle that surrounds an animal or herd. When humans enter the flight zone, animals react and attempt to move away. Understanding the flight zone helps handlers efficiently move livestock. </a:t>
            </a:r>
            <a:endParaRPr lang="en-US" dirty="0">
              <a:solidFill>
                <a:srgbClr val="FF0000"/>
              </a:solidFill>
            </a:endParaRPr>
          </a:p>
        </p:txBody>
      </p:sp>
    </p:spTree>
    <p:extLst>
      <p:ext uri="{BB962C8B-B14F-4D97-AF65-F5344CB8AC3E}">
        <p14:creationId xmlns:p14="http://schemas.microsoft.com/office/powerpoint/2010/main" val="2747885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www.agriculture.gov.sk.ca/adx/aspx/adxGetMedia.aspx?DocID=2675,2667,346,185,81,1,Documents&amp;MediaID=1947&amp;Filename=aeh06952.jpg&amp;l=English">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381000"/>
            <a:ext cx="6705600" cy="6241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711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b="0" i="0" u="none" strike="noStrike" baseline="0" dirty="0" smtClean="0">
                <a:latin typeface="Arial"/>
              </a:rPr>
              <a:t>Awareness of Animal Behavior- </a:t>
            </a:r>
          </a:p>
        </p:txBody>
      </p:sp>
      <p:sp>
        <p:nvSpPr>
          <p:cNvPr id="3" name="Text Placeholder 2"/>
          <p:cNvSpPr>
            <a:spLocks noGrp="1"/>
          </p:cNvSpPr>
          <p:nvPr>
            <p:ph type="body" idx="1"/>
          </p:nvPr>
        </p:nvSpPr>
        <p:spPr/>
        <p:txBody>
          <a:bodyPr>
            <a:normAutofit/>
          </a:bodyPr>
          <a:lstStyle/>
          <a:p>
            <a:pPr lvl="0"/>
            <a:r>
              <a:rPr lang="en-US" b="0" i="0" u="none" strike="noStrike" baseline="0" dirty="0" smtClean="0">
                <a:solidFill>
                  <a:srgbClr val="FF0000"/>
                </a:solidFill>
                <a:latin typeface="Arial"/>
              </a:rPr>
              <a:t>Watch for behavior of animals that indicate they are suspicious or scared: </a:t>
            </a:r>
          </a:p>
          <a:p>
            <a:r>
              <a:rPr lang="en-US" b="0" i="0" u="none" strike="noStrike" baseline="0" dirty="0" smtClean="0">
                <a:solidFill>
                  <a:srgbClr val="FF0000"/>
                </a:solidFill>
                <a:latin typeface="Arial"/>
              </a:rPr>
              <a:t>Head raised.</a:t>
            </a:r>
          </a:p>
          <a:p>
            <a:pPr lvl="0" rtl="0"/>
            <a:r>
              <a:rPr lang="en-US" b="0" i="0" u="none" strike="noStrike" baseline="0" dirty="0" smtClean="0">
                <a:solidFill>
                  <a:srgbClr val="FF0000"/>
                </a:solidFill>
                <a:latin typeface="Arial"/>
              </a:rPr>
              <a:t>Wide eyes.</a:t>
            </a:r>
          </a:p>
          <a:p>
            <a:pPr lvl="0" rtl="0"/>
            <a:r>
              <a:rPr lang="en-US" b="0" i="0" u="none" strike="noStrike" baseline="0" dirty="0" smtClean="0">
                <a:solidFill>
                  <a:srgbClr val="FF0000"/>
                </a:solidFill>
                <a:latin typeface="Arial"/>
              </a:rPr>
              <a:t>Flaring nostrils.</a:t>
            </a:r>
          </a:p>
          <a:p>
            <a:pPr lvl="0" rtl="0"/>
            <a:r>
              <a:rPr lang="en-US" b="0" i="0" u="none" strike="noStrike" baseline="0" dirty="0" smtClean="0">
                <a:solidFill>
                  <a:srgbClr val="FF0000"/>
                </a:solidFill>
                <a:latin typeface="Arial"/>
              </a:rPr>
              <a:t>Tense muscles.</a:t>
            </a:r>
          </a:p>
          <a:p>
            <a:pPr lvl="0" rtl="0"/>
            <a:r>
              <a:rPr lang="en-US" b="0" i="0" u="none" strike="noStrike" baseline="0" dirty="0" smtClean="0">
                <a:solidFill>
                  <a:srgbClr val="FF0000"/>
                </a:solidFill>
                <a:latin typeface="Arial"/>
              </a:rPr>
              <a:t>Ear position.</a:t>
            </a:r>
          </a:p>
        </p:txBody>
      </p:sp>
    </p:spTree>
    <p:extLst>
      <p:ext uri="{BB962C8B-B14F-4D97-AF65-F5344CB8AC3E}">
        <p14:creationId xmlns:p14="http://schemas.microsoft.com/office/powerpoint/2010/main" val="2627957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lvl="0" rtl="0"/>
            <a:r>
              <a:rPr lang="en-US" b="0" i="0" u="none" strike="noStrike" baseline="0" dirty="0" smtClean="0">
                <a:latin typeface="Arial"/>
              </a:rPr>
              <a:t>Acclimating Animals to Human Contact- </a:t>
            </a:r>
            <a:endParaRPr lang="en-US" dirty="0"/>
          </a:p>
        </p:txBody>
      </p:sp>
      <p:sp>
        <p:nvSpPr>
          <p:cNvPr id="3" name="Text Placeholder 2"/>
          <p:cNvSpPr>
            <a:spLocks noGrp="1"/>
          </p:cNvSpPr>
          <p:nvPr>
            <p:ph type="body" idx="1"/>
          </p:nvPr>
        </p:nvSpPr>
        <p:spPr/>
        <p:txBody>
          <a:bodyPr>
            <a:normAutofit/>
          </a:bodyPr>
          <a:lstStyle/>
          <a:p>
            <a:pPr lvl="0"/>
            <a:r>
              <a:rPr lang="en-US" b="0" i="0" u="none" strike="noStrike" baseline="0" dirty="0" smtClean="0">
                <a:solidFill>
                  <a:srgbClr val="FF0000"/>
                </a:solidFill>
                <a:latin typeface="Arial"/>
              </a:rPr>
              <a:t>Livestock are not accustomed to human contact as compared to companion animals. </a:t>
            </a:r>
          </a:p>
          <a:p>
            <a:pPr lvl="1"/>
            <a:r>
              <a:rPr lang="en-US" b="0" i="0" u="none" strike="noStrike" baseline="0" dirty="0" smtClean="0">
                <a:solidFill>
                  <a:srgbClr val="FF0000"/>
                </a:solidFill>
                <a:latin typeface="Arial"/>
              </a:rPr>
              <a:t>Handlers should attempt to make human contact a positive experience. Avoid yelling, waving arms, and other loud noises. </a:t>
            </a:r>
          </a:p>
          <a:p>
            <a:pPr lvl="1" rtl="0"/>
            <a:r>
              <a:rPr lang="en-US" b="0" i="0" u="none" strike="noStrike" baseline="0" dirty="0" smtClean="0">
                <a:solidFill>
                  <a:srgbClr val="FF0000"/>
                </a:solidFill>
                <a:latin typeface="Arial"/>
              </a:rPr>
              <a:t>Exposure to humans- animals remember both positive and negative experiences. Acclimate animals through routinely checking and handling animals. </a:t>
            </a:r>
            <a:endParaRPr lang="en-US" dirty="0">
              <a:solidFill>
                <a:srgbClr val="FF0000"/>
              </a:solidFill>
            </a:endParaRPr>
          </a:p>
        </p:txBody>
      </p:sp>
    </p:spTree>
    <p:extLst>
      <p:ext uri="{BB962C8B-B14F-4D97-AF65-F5344CB8AC3E}">
        <p14:creationId xmlns:p14="http://schemas.microsoft.com/office/powerpoint/2010/main" val="2387388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dirty="0" smtClean="0">
                <a:latin typeface="Arial"/>
              </a:rPr>
              <a:t>Animal Management</a:t>
            </a:r>
          </a:p>
        </p:txBody>
      </p:sp>
      <p:sp>
        <p:nvSpPr>
          <p:cNvPr id="4" name="Text Placeholder 3"/>
          <p:cNvSpPr>
            <a:spLocks noGrp="1"/>
          </p:cNvSpPr>
          <p:nvPr>
            <p:ph type="body" idx="4294967295"/>
          </p:nvPr>
        </p:nvSpPr>
        <p:spPr>
          <a:xfrm>
            <a:off x="914400" y="3865097"/>
            <a:ext cx="7315200" cy="1098439"/>
          </a:xfrm>
        </p:spPr>
        <p:txBody>
          <a:bodyPr/>
          <a:lstStyle/>
          <a:p>
            <a:endParaRPr lang="en-US"/>
          </a:p>
        </p:txBody>
      </p:sp>
    </p:spTree>
    <p:extLst>
      <p:ext uri="{BB962C8B-B14F-4D97-AF65-F5344CB8AC3E}">
        <p14:creationId xmlns:p14="http://schemas.microsoft.com/office/powerpoint/2010/main" val="1208321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dirty="0" smtClean="0">
                <a:latin typeface="Arial"/>
              </a:rPr>
              <a:t>Preventative Maintenance</a:t>
            </a:r>
          </a:p>
        </p:txBody>
      </p:sp>
      <p:sp>
        <p:nvSpPr>
          <p:cNvPr id="3" name="Text Placeholder 2"/>
          <p:cNvSpPr>
            <a:spLocks noGrp="1"/>
          </p:cNvSpPr>
          <p:nvPr>
            <p:ph type="body" idx="1"/>
          </p:nvPr>
        </p:nvSpPr>
        <p:spPr/>
        <p:txBody>
          <a:bodyPr>
            <a:normAutofit/>
          </a:bodyPr>
          <a:lstStyle/>
          <a:p>
            <a:pPr marR="0" lvl="0" rtl="0"/>
            <a:r>
              <a:rPr lang="en-US" b="0" i="0" u="none" strike="noStrike" baseline="0" dirty="0" smtClean="0">
                <a:latin typeface="Calibri"/>
              </a:rPr>
              <a:t>Record Keeping- keep accurate breeding records, health protocols, production records, vaccination schedules, etc.</a:t>
            </a:r>
          </a:p>
          <a:p>
            <a:pPr lvl="0" rtl="0"/>
            <a:r>
              <a:rPr lang="en-US" b="0" i="0" u="none" strike="noStrike" baseline="0" dirty="0" smtClean="0">
                <a:latin typeface="Calibri"/>
              </a:rPr>
              <a:t>Feeding Practices- provide adequate nutrition to meet the needs of the individual animals.</a:t>
            </a:r>
          </a:p>
          <a:p>
            <a:pPr lvl="0" rtl="0"/>
            <a:r>
              <a:rPr lang="en-US" b="0" i="0" u="none" strike="noStrike" baseline="0" dirty="0" smtClean="0">
                <a:latin typeface="Calibri"/>
              </a:rPr>
              <a:t>Vaccination- utilize a vaccination program and correctly administer and store all vaccines for the prevention of diseases. </a:t>
            </a:r>
          </a:p>
        </p:txBody>
      </p:sp>
    </p:spTree>
    <p:extLst>
      <p:ext uri="{BB962C8B-B14F-4D97-AF65-F5344CB8AC3E}">
        <p14:creationId xmlns:p14="http://schemas.microsoft.com/office/powerpoint/2010/main" val="4268818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0" i="0" u="none" strike="noStrike" baseline="0" dirty="0" smtClean="0">
                <a:latin typeface="Arial"/>
              </a:rPr>
              <a:t>Common Causes of Human Injury</a:t>
            </a:r>
          </a:p>
        </p:txBody>
      </p:sp>
      <p:sp>
        <p:nvSpPr>
          <p:cNvPr id="3" name="Text Placeholder 2"/>
          <p:cNvSpPr>
            <a:spLocks noGrp="1"/>
          </p:cNvSpPr>
          <p:nvPr>
            <p:ph idx="1"/>
          </p:nvPr>
        </p:nvSpPr>
        <p:spPr/>
        <p:txBody>
          <a:bodyPr>
            <a:normAutofit/>
          </a:bodyPr>
          <a:lstStyle/>
          <a:p>
            <a:pPr marR="0" lvl="0" rtl="0"/>
            <a:r>
              <a:rPr lang="en-US" b="0" i="0" u="none" strike="noStrike" baseline="0" dirty="0" smtClean="0">
                <a:solidFill>
                  <a:srgbClr val="FF0000"/>
                </a:solidFill>
                <a:latin typeface="Arial"/>
              </a:rPr>
              <a:t>Human Error- poor judgment, working when tired lack of focus, etc.</a:t>
            </a:r>
          </a:p>
          <a:p>
            <a:pPr lvl="0" rtl="0"/>
            <a:r>
              <a:rPr lang="en-US" b="0" i="0" u="none" strike="noStrike" baseline="0" dirty="0" smtClean="0">
                <a:solidFill>
                  <a:srgbClr val="FF0000"/>
                </a:solidFill>
                <a:latin typeface="Arial"/>
              </a:rPr>
              <a:t>Improper Training- workers are not properly trained on how to handle animals or equipment. </a:t>
            </a:r>
          </a:p>
        </p:txBody>
      </p:sp>
      <p:pic>
        <p:nvPicPr>
          <p:cNvPr id="2050" name="Picture 2" descr="http://cache.gawkerassets.com/assets/images/9/2011/10/homerpanel.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3886200"/>
            <a:ext cx="3962400" cy="2228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2323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www.lionedge.com/images/sheep_screens/SpAnimalEdit.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09600"/>
            <a:ext cx="7839075"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7904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a:rPr>
              <a:t>Preventative Maintenance</a:t>
            </a:r>
          </a:p>
        </p:txBody>
      </p:sp>
      <p:sp>
        <p:nvSpPr>
          <p:cNvPr id="3" name="Text Placeholder 2"/>
          <p:cNvSpPr>
            <a:spLocks noGrp="1"/>
          </p:cNvSpPr>
          <p:nvPr>
            <p:ph type="body" idx="1"/>
          </p:nvPr>
        </p:nvSpPr>
        <p:spPr/>
        <p:txBody>
          <a:bodyPr>
            <a:normAutofit/>
          </a:bodyPr>
          <a:lstStyle/>
          <a:p>
            <a:pPr lvl="0" rtl="0"/>
            <a:r>
              <a:rPr lang="en-US" b="0" i="0" u="none" strike="noStrike" baseline="0" dirty="0" smtClean="0">
                <a:solidFill>
                  <a:srgbClr val="FF0000"/>
                </a:solidFill>
                <a:latin typeface="Calibri"/>
              </a:rPr>
              <a:t>Parasite Control- </a:t>
            </a:r>
            <a:r>
              <a:rPr lang="en-US" b="0" i="0" u="none" strike="noStrike" baseline="0" dirty="0" smtClean="0">
                <a:latin typeface="Calibri"/>
              </a:rPr>
              <a:t>follow recommendations and protocol for controlling internal and external parasites. </a:t>
            </a:r>
          </a:p>
          <a:p>
            <a:pPr lvl="0" rtl="0"/>
            <a:r>
              <a:rPr lang="en-US" b="0" i="0" u="none" strike="noStrike" baseline="0" dirty="0" smtClean="0">
                <a:solidFill>
                  <a:srgbClr val="FF0000"/>
                </a:solidFill>
                <a:latin typeface="Calibri"/>
              </a:rPr>
              <a:t>Animal Observation- routinely check animals and be familiar with typical behavior and vital signs.</a:t>
            </a:r>
          </a:p>
          <a:p>
            <a:pPr marR="0" lvl="1" rtl="0"/>
            <a:r>
              <a:rPr lang="en-US" b="0" i="0" u="none" strike="noStrike" baseline="0" dirty="0" smtClean="0">
                <a:latin typeface="Calibri"/>
              </a:rPr>
              <a:t>Isolate new animals. </a:t>
            </a:r>
          </a:p>
          <a:p>
            <a:pPr lvl="1" rtl="0"/>
            <a:r>
              <a:rPr lang="en-US" b="0" i="0" u="none" strike="noStrike" baseline="0" dirty="0" smtClean="0">
                <a:latin typeface="Calibri"/>
              </a:rPr>
              <a:t>Detect visual signs that indicate disease:</a:t>
            </a:r>
          </a:p>
          <a:p>
            <a:pPr marR="0" lvl="2" rtl="0"/>
            <a:r>
              <a:rPr lang="en-US" b="0" i="0" u="none" strike="noStrike" baseline="0" dirty="0" smtClean="0">
                <a:latin typeface="Calibri"/>
              </a:rPr>
              <a:t>Open wounds.</a:t>
            </a:r>
          </a:p>
          <a:p>
            <a:pPr lvl="2" rtl="0"/>
            <a:r>
              <a:rPr lang="en-US" b="0" i="0" u="none" strike="noStrike" baseline="0" dirty="0" smtClean="0">
                <a:solidFill>
                  <a:srgbClr val="FF0000"/>
                </a:solidFill>
                <a:latin typeface="Calibri"/>
              </a:rPr>
              <a:t>Isolation from the group.</a:t>
            </a:r>
          </a:p>
          <a:p>
            <a:pPr lvl="2" rtl="0"/>
            <a:r>
              <a:rPr lang="en-US" b="0" i="0" u="none" strike="noStrike" baseline="0" dirty="0" smtClean="0">
                <a:latin typeface="Calibri"/>
              </a:rPr>
              <a:t>Lethargic behavior.</a:t>
            </a:r>
          </a:p>
        </p:txBody>
      </p:sp>
    </p:spTree>
    <p:extLst>
      <p:ext uri="{BB962C8B-B14F-4D97-AF65-F5344CB8AC3E}">
        <p14:creationId xmlns:p14="http://schemas.microsoft.com/office/powerpoint/2010/main" val="2618800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a:rPr>
              <a:t>Preventative Maintenance</a:t>
            </a:r>
          </a:p>
        </p:txBody>
      </p:sp>
      <p:sp>
        <p:nvSpPr>
          <p:cNvPr id="3" name="Text Placeholder 2"/>
          <p:cNvSpPr>
            <a:spLocks noGrp="1"/>
          </p:cNvSpPr>
          <p:nvPr>
            <p:ph type="body" idx="1"/>
          </p:nvPr>
        </p:nvSpPr>
        <p:spPr/>
        <p:txBody>
          <a:bodyPr>
            <a:normAutofit/>
          </a:bodyPr>
          <a:lstStyle/>
          <a:p>
            <a:pPr marR="0" lvl="0" rtl="0"/>
            <a:r>
              <a:rPr lang="en-US" b="0" i="0" u="none" strike="noStrike" baseline="0" dirty="0" smtClean="0">
                <a:solidFill>
                  <a:srgbClr val="FF0000"/>
                </a:solidFill>
                <a:latin typeface="Calibri"/>
              </a:rPr>
              <a:t>Sanitation</a:t>
            </a:r>
            <a:r>
              <a:rPr lang="en-US" b="0" i="0" u="none" strike="noStrike" baseline="0" dirty="0" smtClean="0">
                <a:latin typeface="Calibri"/>
              </a:rPr>
              <a:t>- maintain clean facilities and sanitize according to recommendations.</a:t>
            </a:r>
          </a:p>
          <a:p>
            <a:pPr lvl="0" rtl="0"/>
            <a:r>
              <a:rPr lang="en-US" b="0" i="0" u="none" strike="noStrike" baseline="0" dirty="0" smtClean="0">
                <a:solidFill>
                  <a:srgbClr val="FF0000"/>
                </a:solidFill>
                <a:latin typeface="Calibri"/>
              </a:rPr>
              <a:t>Biosecurity</a:t>
            </a:r>
            <a:r>
              <a:rPr lang="en-US" b="0" i="0" u="none" strike="noStrike" baseline="0" dirty="0" smtClean="0">
                <a:latin typeface="Calibri"/>
              </a:rPr>
              <a:t>- protection from biological harm from living things including diseases, parasites, and bioterrorism. This can be accomplished by:</a:t>
            </a:r>
          </a:p>
          <a:p>
            <a:pPr marR="0" lvl="1" rtl="0"/>
            <a:r>
              <a:rPr lang="en-US" b="0" i="0" u="none" strike="noStrike" baseline="0" dirty="0" smtClean="0">
                <a:solidFill>
                  <a:srgbClr val="FF0000"/>
                </a:solidFill>
                <a:latin typeface="Calibri"/>
              </a:rPr>
              <a:t>Limit the number of people who visit the farm</a:t>
            </a:r>
            <a:r>
              <a:rPr lang="en-US" b="0" i="0" u="none" strike="noStrike" baseline="0" dirty="0" smtClean="0">
                <a:latin typeface="Calibri"/>
              </a:rPr>
              <a:t>.</a:t>
            </a:r>
          </a:p>
        </p:txBody>
      </p:sp>
    </p:spTree>
    <p:extLst>
      <p:ext uri="{BB962C8B-B14F-4D97-AF65-F5344CB8AC3E}">
        <p14:creationId xmlns:p14="http://schemas.microsoft.com/office/powerpoint/2010/main" val="4276507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a:rPr>
              <a:t>Preventative Maintenance</a:t>
            </a:r>
          </a:p>
        </p:txBody>
      </p:sp>
      <p:sp>
        <p:nvSpPr>
          <p:cNvPr id="3" name="Text Placeholder 2"/>
          <p:cNvSpPr>
            <a:spLocks noGrp="1"/>
          </p:cNvSpPr>
          <p:nvPr>
            <p:ph type="body" idx="1"/>
          </p:nvPr>
        </p:nvSpPr>
        <p:spPr/>
        <p:txBody>
          <a:bodyPr/>
          <a:lstStyle/>
          <a:p>
            <a:pPr lvl="0" rtl="0"/>
            <a:r>
              <a:rPr lang="en-US" b="0" i="0" u="none" strike="noStrike" baseline="0" smtClean="0">
                <a:latin typeface="Calibri"/>
              </a:rPr>
              <a:t>Disinfect any equipment including footwear that is brought onto the farm from another location. </a:t>
            </a:r>
          </a:p>
          <a:p>
            <a:pPr lvl="0" rtl="0"/>
            <a:r>
              <a:rPr lang="en-US" b="0" i="0" u="none" strike="noStrike" baseline="0" smtClean="0">
                <a:latin typeface="Calibri"/>
              </a:rPr>
              <a:t>Sanitize and disinfect facilities, equipment, etc. </a:t>
            </a:r>
          </a:p>
          <a:p>
            <a:pPr lvl="0" rtl="0"/>
            <a:r>
              <a:rPr lang="en-US" b="0" i="0" u="none" strike="noStrike" baseline="0" smtClean="0">
                <a:latin typeface="Calibri"/>
              </a:rPr>
              <a:t>Keep adequate distance from one farm facility to the next even when owned by the same individual or company. </a:t>
            </a:r>
            <a:endParaRPr lang="en-US"/>
          </a:p>
        </p:txBody>
      </p:sp>
    </p:spTree>
    <p:extLst>
      <p:ext uri="{BB962C8B-B14F-4D97-AF65-F5344CB8AC3E}">
        <p14:creationId xmlns:p14="http://schemas.microsoft.com/office/powerpoint/2010/main" val="1494950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lvl="0" rtl="0"/>
            <a:r>
              <a:rPr lang="en-US" b="0" i="0" u="none" strike="noStrike" baseline="0" dirty="0" smtClean="0">
                <a:latin typeface="Calibri"/>
              </a:rPr>
              <a:t>Veterinarian- </a:t>
            </a:r>
            <a:endParaRPr lang="en-US" dirty="0"/>
          </a:p>
        </p:txBody>
      </p:sp>
      <p:sp>
        <p:nvSpPr>
          <p:cNvPr id="3" name="Text Placeholder 2"/>
          <p:cNvSpPr>
            <a:spLocks noGrp="1"/>
          </p:cNvSpPr>
          <p:nvPr>
            <p:ph type="body" idx="1"/>
          </p:nvPr>
        </p:nvSpPr>
        <p:spPr/>
        <p:txBody>
          <a:bodyPr/>
          <a:lstStyle/>
          <a:p>
            <a:pPr lvl="0"/>
            <a:r>
              <a:rPr lang="en-US" b="0" i="0" u="none" strike="noStrike" baseline="0" dirty="0" smtClean="0">
                <a:latin typeface="Calibri"/>
              </a:rPr>
              <a:t>Consult with a veterinarian to establish a viable animal health program. </a:t>
            </a:r>
            <a:endParaRPr lang="en-US" dirty="0"/>
          </a:p>
        </p:txBody>
      </p:sp>
      <p:pic>
        <p:nvPicPr>
          <p:cNvPr id="9218" name="Picture 2" descr="http://www.bestcollegesonline.org/wp-content/uploads/2011/04/become-vet.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2563" y="2743200"/>
            <a:ext cx="5334000" cy="3553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9362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dirty="0" smtClean="0">
                <a:latin typeface="Calibri"/>
              </a:rPr>
              <a:t>Diseases &amp; Parasites</a:t>
            </a:r>
          </a:p>
        </p:txBody>
      </p:sp>
      <p:sp>
        <p:nvSpPr>
          <p:cNvPr id="4" name="Text Placeholder 3"/>
          <p:cNvSpPr>
            <a:spLocks noGrp="1"/>
          </p:cNvSpPr>
          <p:nvPr>
            <p:ph type="body" idx="4294967295"/>
          </p:nvPr>
        </p:nvSpPr>
        <p:spPr>
          <a:xfrm>
            <a:off x="914400" y="3865097"/>
            <a:ext cx="7315200" cy="1098439"/>
          </a:xfrm>
        </p:spPr>
        <p:txBody>
          <a:bodyPr/>
          <a:lstStyle/>
          <a:p>
            <a:endParaRPr lang="en-US"/>
          </a:p>
        </p:txBody>
      </p:sp>
    </p:spTree>
    <p:extLst>
      <p:ext uri="{BB962C8B-B14F-4D97-AF65-F5344CB8AC3E}">
        <p14:creationId xmlns:p14="http://schemas.microsoft.com/office/powerpoint/2010/main" val="36129566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lvl="0" rtl="0"/>
            <a:r>
              <a:rPr lang="en-US" b="0" i="0" u="none" strike="noStrike" baseline="0" dirty="0" smtClean="0">
                <a:latin typeface="Calibri"/>
              </a:rPr>
              <a:t>Noninfectious Diseases Causes</a:t>
            </a:r>
            <a:endParaRPr lang="en-US" dirty="0"/>
          </a:p>
        </p:txBody>
      </p:sp>
      <p:sp>
        <p:nvSpPr>
          <p:cNvPr id="3" name="Text Placeholder 2"/>
          <p:cNvSpPr>
            <a:spLocks noGrp="1"/>
          </p:cNvSpPr>
          <p:nvPr>
            <p:ph type="body" idx="1"/>
          </p:nvPr>
        </p:nvSpPr>
        <p:spPr/>
        <p:txBody>
          <a:bodyPr>
            <a:normAutofit/>
          </a:bodyPr>
          <a:lstStyle/>
          <a:p>
            <a:pPr marR="0" lvl="1" rtl="0"/>
            <a:r>
              <a:rPr lang="en-US" b="0" i="0" u="none" strike="noStrike" baseline="0" dirty="0" smtClean="0">
                <a:solidFill>
                  <a:srgbClr val="FF0000"/>
                </a:solidFill>
                <a:latin typeface="Calibri"/>
              </a:rPr>
              <a:t>Faulty Nutrition- ration is not balanced.</a:t>
            </a:r>
          </a:p>
          <a:p>
            <a:pPr lvl="0" rtl="0"/>
            <a:r>
              <a:rPr lang="en-US" b="0" i="0" u="none" strike="noStrike" baseline="0" dirty="0" smtClean="0">
                <a:solidFill>
                  <a:srgbClr val="FF0000"/>
                </a:solidFill>
                <a:latin typeface="Calibri"/>
              </a:rPr>
              <a:t>Metabolic Disorder- not adequately digested.</a:t>
            </a:r>
          </a:p>
          <a:p>
            <a:pPr lvl="0" rtl="0"/>
            <a:r>
              <a:rPr lang="en-US" b="0" i="0" u="none" strike="noStrike" baseline="0" dirty="0" smtClean="0">
                <a:solidFill>
                  <a:srgbClr val="FF0000"/>
                </a:solidFill>
                <a:latin typeface="Calibri"/>
              </a:rPr>
              <a:t>Trauma- wounds or injuries.</a:t>
            </a:r>
          </a:p>
          <a:p>
            <a:pPr lvl="0" rtl="0"/>
            <a:r>
              <a:rPr lang="en-US" b="0" i="0" u="none" strike="noStrike" baseline="0" dirty="0" smtClean="0">
                <a:solidFill>
                  <a:srgbClr val="FF0000"/>
                </a:solidFill>
                <a:latin typeface="Calibri"/>
              </a:rPr>
              <a:t>Toxic substances- poisonous materials such as chemicals, plants, snakes and spiders.</a:t>
            </a:r>
          </a:p>
          <a:p>
            <a:pPr lvl="0" rtl="0"/>
            <a:r>
              <a:rPr lang="en-US" b="0" i="0" u="none" strike="noStrike" baseline="0" dirty="0" smtClean="0">
                <a:solidFill>
                  <a:srgbClr val="FF0000"/>
                </a:solidFill>
                <a:latin typeface="Calibri"/>
              </a:rPr>
              <a:t>Congenital Defects- birth defects</a:t>
            </a:r>
            <a:r>
              <a:rPr lang="en-US" b="0" i="0" u="none" strike="noStrike" baseline="0" dirty="0" smtClean="0">
                <a:latin typeface="Calibri"/>
              </a:rPr>
              <a:t>.</a:t>
            </a:r>
          </a:p>
        </p:txBody>
      </p:sp>
    </p:spTree>
    <p:extLst>
      <p:ext uri="{BB962C8B-B14F-4D97-AF65-F5344CB8AC3E}">
        <p14:creationId xmlns:p14="http://schemas.microsoft.com/office/powerpoint/2010/main" val="1082259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lvl="0" rtl="0"/>
            <a:r>
              <a:rPr lang="en-US" b="0" i="0" u="none" strike="noStrike" baseline="0" dirty="0" smtClean="0">
                <a:latin typeface="Calibri"/>
              </a:rPr>
              <a:t>Infectious Disease Causes</a:t>
            </a:r>
            <a:endParaRPr lang="en-US" dirty="0"/>
          </a:p>
        </p:txBody>
      </p:sp>
      <p:sp>
        <p:nvSpPr>
          <p:cNvPr id="3" name="Text Placeholder 2"/>
          <p:cNvSpPr>
            <a:spLocks noGrp="1"/>
          </p:cNvSpPr>
          <p:nvPr>
            <p:ph type="body" idx="1"/>
          </p:nvPr>
        </p:nvSpPr>
        <p:spPr/>
        <p:txBody>
          <a:bodyPr>
            <a:normAutofit/>
          </a:bodyPr>
          <a:lstStyle/>
          <a:p>
            <a:pPr marR="0" lvl="0" rtl="0"/>
            <a:r>
              <a:rPr lang="en-US" b="0" i="0" u="none" strike="noStrike" baseline="0" dirty="0" smtClean="0">
                <a:latin typeface="Calibri"/>
              </a:rPr>
              <a:t>Virus- a microscopic infective agent that causes disease. </a:t>
            </a:r>
          </a:p>
          <a:p>
            <a:pPr marR="0" lvl="1" rtl="0"/>
            <a:r>
              <a:rPr lang="en-US" b="0" i="0" u="none" strike="noStrike" baseline="0" dirty="0" smtClean="0">
                <a:latin typeface="Calibri"/>
              </a:rPr>
              <a:t>Common viruses include: influenza, rabies, shipping fever, etc. </a:t>
            </a:r>
          </a:p>
          <a:p>
            <a:pPr lvl="1" rtl="0"/>
            <a:r>
              <a:rPr lang="en-US" b="0" i="0" u="none" strike="noStrike" baseline="0" dirty="0" smtClean="0">
                <a:latin typeface="Calibri"/>
              </a:rPr>
              <a:t>Many viruses can be controlled by vaccinating animals. </a:t>
            </a:r>
          </a:p>
          <a:p>
            <a:pPr marR="0" lvl="0" rtl="0"/>
            <a:r>
              <a:rPr lang="en-US" b="0" i="0" u="none" strike="noStrike" baseline="0" dirty="0" smtClean="0">
                <a:latin typeface="Calibri"/>
              </a:rPr>
              <a:t>Bacteria- one-celled microorganisms that can cause disease. </a:t>
            </a:r>
          </a:p>
          <a:p>
            <a:pPr marR="0" lvl="2" rtl="0"/>
            <a:r>
              <a:rPr lang="en-US" b="0" i="0" u="none" strike="noStrike" baseline="0" dirty="0" smtClean="0">
                <a:solidFill>
                  <a:srgbClr val="FF0000"/>
                </a:solidFill>
                <a:latin typeface="Calibri"/>
              </a:rPr>
              <a:t>Common bacterial infections include: salmonella, e-coli, streptococcus, etc.</a:t>
            </a:r>
          </a:p>
          <a:p>
            <a:pPr lvl="2" rtl="0"/>
            <a:r>
              <a:rPr lang="en-US" b="0" i="0" u="none" strike="noStrike" baseline="0" dirty="0" smtClean="0">
                <a:solidFill>
                  <a:srgbClr val="FF0000"/>
                </a:solidFill>
                <a:latin typeface="Calibri"/>
              </a:rPr>
              <a:t>Bacterial infections can be prevented through proper sanitation and prevention of injury to animals that cause contact with bacterial agents</a:t>
            </a:r>
            <a:r>
              <a:rPr lang="en-US" b="0" i="0" u="none" strike="noStrike" baseline="0" dirty="0" smtClean="0">
                <a:latin typeface="Calibri"/>
              </a:rPr>
              <a:t>. </a:t>
            </a:r>
          </a:p>
        </p:txBody>
      </p:sp>
    </p:spTree>
    <p:extLst>
      <p:ext uri="{BB962C8B-B14F-4D97-AF65-F5344CB8AC3E}">
        <p14:creationId xmlns:p14="http://schemas.microsoft.com/office/powerpoint/2010/main" val="1046533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a:rPr>
              <a:t>Infectious Disease Causes</a:t>
            </a:r>
          </a:p>
        </p:txBody>
      </p:sp>
      <p:sp>
        <p:nvSpPr>
          <p:cNvPr id="3" name="Text Placeholder 2"/>
          <p:cNvSpPr>
            <a:spLocks noGrp="1"/>
          </p:cNvSpPr>
          <p:nvPr>
            <p:ph type="body" idx="1"/>
          </p:nvPr>
        </p:nvSpPr>
        <p:spPr/>
        <p:txBody>
          <a:bodyPr>
            <a:normAutofit/>
          </a:bodyPr>
          <a:lstStyle/>
          <a:p>
            <a:pPr marR="0" lvl="0" rtl="0"/>
            <a:r>
              <a:rPr lang="en-US" b="0" i="0" u="none" strike="noStrike" baseline="0" dirty="0" smtClean="0">
                <a:latin typeface="Calibri"/>
              </a:rPr>
              <a:t>Parasites</a:t>
            </a:r>
          </a:p>
          <a:p>
            <a:pPr marR="0" lvl="1" rtl="0"/>
            <a:r>
              <a:rPr lang="en-US" b="0" i="0" u="none" strike="noStrike" baseline="0" dirty="0" smtClean="0">
                <a:solidFill>
                  <a:srgbClr val="FF0000"/>
                </a:solidFill>
                <a:latin typeface="Calibri"/>
              </a:rPr>
              <a:t>Internal Parasites- organisms that live inside of an animal</a:t>
            </a:r>
            <a:r>
              <a:rPr lang="en-US" b="0" i="0" u="none" strike="noStrike" baseline="0" dirty="0" smtClean="0">
                <a:latin typeface="Calibri"/>
              </a:rPr>
              <a:t>. 	</a:t>
            </a:r>
          </a:p>
          <a:p>
            <a:pPr marR="0" lvl="2" rtl="0"/>
            <a:r>
              <a:rPr lang="en-US" b="0" i="0" u="none" strike="noStrike" baseline="0" dirty="0" smtClean="0">
                <a:latin typeface="Calibri"/>
              </a:rPr>
              <a:t>Common internal parasites include: roundworms, heartworms, tapeworms, etc. </a:t>
            </a:r>
          </a:p>
          <a:p>
            <a:pPr lvl="2" rtl="0"/>
            <a:r>
              <a:rPr lang="en-US" b="0" i="0" u="none" strike="noStrike" baseline="0" dirty="0" smtClean="0">
                <a:latin typeface="Calibri"/>
              </a:rPr>
              <a:t>Internal parasites are controlled through routine de-worming programs, and pasture and herd management.</a:t>
            </a:r>
          </a:p>
        </p:txBody>
      </p:sp>
      <p:pic>
        <p:nvPicPr>
          <p:cNvPr id="10242" name="Picture 2" descr="http://www.fao.org/docrep/t0690e/t0690e0y.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4343400"/>
            <a:ext cx="5705475" cy="2181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3039369"/>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latin typeface="Calibri"/>
              </a:rPr>
              <a:t>Infectious Disease Causes </a:t>
            </a:r>
          </a:p>
        </p:txBody>
      </p:sp>
      <p:sp>
        <p:nvSpPr>
          <p:cNvPr id="3" name="Text Placeholder 2"/>
          <p:cNvSpPr>
            <a:spLocks noGrp="1"/>
          </p:cNvSpPr>
          <p:nvPr>
            <p:ph type="body" idx="1"/>
          </p:nvPr>
        </p:nvSpPr>
        <p:spPr/>
        <p:txBody>
          <a:bodyPr/>
          <a:lstStyle/>
          <a:p>
            <a:pPr marR="0" lvl="1" rtl="0"/>
            <a:r>
              <a:rPr lang="en-US" b="0" i="0" u="none" strike="noStrike" baseline="0" dirty="0" smtClean="0">
                <a:latin typeface="Calibri"/>
              </a:rPr>
              <a:t>External Parasites- organisms that affect the outside areas of an animal’s body. 	</a:t>
            </a:r>
          </a:p>
          <a:p>
            <a:pPr marR="0" lvl="2" rtl="0"/>
            <a:r>
              <a:rPr lang="en-US" b="0" i="0" u="none" strike="noStrike" baseline="0" dirty="0" smtClean="0">
                <a:latin typeface="Calibri"/>
              </a:rPr>
              <a:t>Common external parasites include: flies, lice, mites, ticks, etc. </a:t>
            </a:r>
          </a:p>
          <a:p>
            <a:pPr marR="0" lvl="2" rtl="0"/>
            <a:r>
              <a:rPr lang="en-US" b="0" i="0" u="none" strike="noStrike" baseline="0" dirty="0" smtClean="0">
                <a:latin typeface="Calibri"/>
              </a:rPr>
              <a:t>External parasites are controlled through chemical and biological methods.</a:t>
            </a:r>
            <a:endParaRPr lang="en-US" dirty="0"/>
          </a:p>
        </p:txBody>
      </p:sp>
      <p:pic>
        <p:nvPicPr>
          <p:cNvPr id="11266" name="Picture 2" descr="https://encrypted-tbn1.gstatic.com/images?q=tbn:ANd9GcRropUWBf_ARwxh1F7dFawRzJZe35qjbxZJCryvw5Dc2HNawIPAOBd-vMAD">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4191000"/>
            <a:ext cx="6697915"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0355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Causes of Human Injury</a:t>
            </a:r>
            <a:r>
              <a:rPr lang="en-US" baseline="0" dirty="0" smtClean="0"/>
              <a:t> </a:t>
            </a:r>
            <a:endParaRPr lang="en-US" dirty="0"/>
          </a:p>
        </p:txBody>
      </p:sp>
      <p:sp>
        <p:nvSpPr>
          <p:cNvPr id="3" name="Content Placeholder 2"/>
          <p:cNvSpPr>
            <a:spLocks noGrp="1"/>
          </p:cNvSpPr>
          <p:nvPr>
            <p:ph idx="1"/>
          </p:nvPr>
        </p:nvSpPr>
        <p:spPr/>
        <p:txBody>
          <a:bodyPr/>
          <a:lstStyle/>
          <a:p>
            <a:pPr lvl="0" rtl="0"/>
            <a:r>
              <a:rPr lang="en-US" b="0" i="0" u="none" strike="noStrike" baseline="0" smtClean="0">
                <a:latin typeface="Arial"/>
              </a:rPr>
              <a:t>Failure to use personal protective equipment (PPE). Injuries occur from slippery floors, dusty conditions, etc when individuals do not use PPE. </a:t>
            </a:r>
          </a:p>
          <a:p>
            <a:pPr lvl="0" rtl="0"/>
            <a:r>
              <a:rPr lang="en-US" b="0" i="0" u="none" strike="noStrike" baseline="0" smtClean="0">
                <a:latin typeface="Arial"/>
              </a:rPr>
              <a:t>Environmental factors such as poor ventilation.</a:t>
            </a:r>
            <a:endParaRPr lang="en-US" smtClean="0"/>
          </a:p>
        </p:txBody>
      </p:sp>
      <p:pic>
        <p:nvPicPr>
          <p:cNvPr id="3076" name="Picture 4" descr="http://ehs.wsu.edu/ohs/images/ppe.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9946" y="3674688"/>
            <a:ext cx="4819650" cy="2965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7614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dirty="0" smtClean="0">
                <a:latin typeface="Arial"/>
              </a:rPr>
              <a:t>Chemical Safety</a:t>
            </a:r>
          </a:p>
        </p:txBody>
      </p:sp>
      <p:sp>
        <p:nvSpPr>
          <p:cNvPr id="3" name="Text Placeholder 2"/>
          <p:cNvSpPr>
            <a:spLocks noGrp="1"/>
          </p:cNvSpPr>
          <p:nvPr>
            <p:ph idx="1"/>
          </p:nvPr>
        </p:nvSpPr>
        <p:spPr/>
        <p:txBody>
          <a:bodyPr>
            <a:normAutofit/>
          </a:bodyPr>
          <a:lstStyle/>
          <a:p>
            <a:pPr marR="0" lvl="0" rtl="0"/>
            <a:r>
              <a:rPr lang="en-US" b="0" i="0" u="none" strike="noStrike" baseline="0" dirty="0" smtClean="0">
                <a:solidFill>
                  <a:srgbClr val="FF0000"/>
                </a:solidFill>
                <a:latin typeface="Arial"/>
              </a:rPr>
              <a:t>All chemicals must be properly labeled and stored. Material Safety Data Sheets must be maintained. </a:t>
            </a:r>
          </a:p>
          <a:p>
            <a:pPr lvl="0" rtl="0"/>
            <a:r>
              <a:rPr lang="en-US" b="0" i="0" u="none" strike="noStrike" baseline="0" dirty="0" smtClean="0">
                <a:solidFill>
                  <a:srgbClr val="FF0000"/>
                </a:solidFill>
                <a:latin typeface="Arial"/>
              </a:rPr>
              <a:t>Workers must be trained on how to use chemicals. </a:t>
            </a:r>
          </a:p>
          <a:p>
            <a:pPr lvl="0" rtl="0"/>
            <a:r>
              <a:rPr lang="en-US" b="0" i="0" u="none" strike="noStrike" baseline="0" dirty="0" smtClean="0">
                <a:solidFill>
                  <a:srgbClr val="FF0000"/>
                </a:solidFill>
                <a:latin typeface="Arial"/>
              </a:rPr>
              <a:t>Personal Protective Equipment must be used and properly cleaned following contact with chemicals. </a:t>
            </a:r>
          </a:p>
        </p:txBody>
      </p:sp>
    </p:spTree>
    <p:extLst>
      <p:ext uri="{BB962C8B-B14F-4D97-AF65-F5344CB8AC3E}">
        <p14:creationId xmlns:p14="http://schemas.microsoft.com/office/powerpoint/2010/main" val="3202789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dirty="0" smtClean="0">
                <a:latin typeface="Arial"/>
              </a:rPr>
              <a:t>Animal Handling </a:t>
            </a:r>
          </a:p>
        </p:txBody>
      </p:sp>
      <p:sp>
        <p:nvSpPr>
          <p:cNvPr id="3" name="Text Placeholder 2"/>
          <p:cNvSpPr>
            <a:spLocks noGrp="1"/>
          </p:cNvSpPr>
          <p:nvPr>
            <p:ph type="body" idx="1"/>
          </p:nvPr>
        </p:nvSpPr>
        <p:spPr/>
        <p:txBody>
          <a:bodyPr>
            <a:normAutofit/>
          </a:bodyPr>
          <a:lstStyle/>
          <a:p>
            <a:pPr marR="0" lvl="0" rtl="0"/>
            <a:r>
              <a:rPr lang="en-US" b="0" i="0" u="none" strike="noStrike" baseline="0" dirty="0" smtClean="0">
                <a:solidFill>
                  <a:srgbClr val="FF0000"/>
                </a:solidFill>
                <a:latin typeface="Arial"/>
              </a:rPr>
              <a:t>Facilities- should provide safe environment for workers and animals.</a:t>
            </a:r>
          </a:p>
          <a:p>
            <a:pPr marR="0" lvl="1" rtl="0"/>
            <a:r>
              <a:rPr lang="en-US" b="0" i="0" u="none" strike="noStrike" baseline="0" dirty="0" smtClean="0">
                <a:solidFill>
                  <a:srgbClr val="FF0000"/>
                </a:solidFill>
                <a:latin typeface="Arial"/>
              </a:rPr>
              <a:t>Safe footing.</a:t>
            </a:r>
          </a:p>
          <a:p>
            <a:pPr lvl="1" rtl="0"/>
            <a:r>
              <a:rPr lang="en-US" b="0" i="0" u="none" strike="noStrike" baseline="0" dirty="0" smtClean="0">
                <a:solidFill>
                  <a:srgbClr val="FF0000"/>
                </a:solidFill>
                <a:latin typeface="Arial"/>
              </a:rPr>
              <a:t>Adequate space to maneuver animals.</a:t>
            </a:r>
          </a:p>
          <a:p>
            <a:pPr lvl="1" rtl="0"/>
            <a:r>
              <a:rPr lang="en-US" b="0" i="0" u="none" strike="noStrike" baseline="0" dirty="0" smtClean="0">
                <a:solidFill>
                  <a:srgbClr val="FF0000"/>
                </a:solidFill>
                <a:latin typeface="Arial"/>
              </a:rPr>
              <a:t>Properly working equipment. </a:t>
            </a:r>
          </a:p>
          <a:p>
            <a:pPr lvl="1" rtl="0"/>
            <a:r>
              <a:rPr lang="en-US" b="0" i="0" u="none" strike="noStrike" baseline="0" dirty="0" smtClean="0">
                <a:solidFill>
                  <a:srgbClr val="FF0000"/>
                </a:solidFill>
                <a:latin typeface="Arial"/>
              </a:rPr>
              <a:t>Adequate lighting.</a:t>
            </a:r>
          </a:p>
        </p:txBody>
      </p:sp>
    </p:spTree>
    <p:extLst>
      <p:ext uri="{BB962C8B-B14F-4D97-AF65-F5344CB8AC3E}">
        <p14:creationId xmlns:p14="http://schemas.microsoft.com/office/powerpoint/2010/main" val="296953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Handling</a:t>
            </a:r>
            <a:r>
              <a:rPr lang="en-US" baseline="0" dirty="0" smtClean="0"/>
              <a:t> </a:t>
            </a:r>
            <a:endParaRPr lang="en-US" dirty="0"/>
          </a:p>
        </p:txBody>
      </p:sp>
      <p:sp>
        <p:nvSpPr>
          <p:cNvPr id="4" name="Text Placeholder 3"/>
          <p:cNvSpPr>
            <a:spLocks noGrp="1"/>
          </p:cNvSpPr>
          <p:nvPr>
            <p:ph type="body" idx="4294967295"/>
          </p:nvPr>
        </p:nvSpPr>
        <p:spPr>
          <a:xfrm>
            <a:off x="914400" y="3865097"/>
            <a:ext cx="7315200" cy="1098439"/>
          </a:xfrm>
        </p:spPr>
        <p:txBody>
          <a:bodyPr/>
          <a:lstStyle/>
          <a:p>
            <a:endParaRPr lang="en-US"/>
          </a:p>
        </p:txBody>
      </p:sp>
    </p:spTree>
    <p:extLst>
      <p:ext uri="{BB962C8B-B14F-4D97-AF65-F5344CB8AC3E}">
        <p14:creationId xmlns:p14="http://schemas.microsoft.com/office/powerpoint/2010/main" val="2684841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lvl="0" rtl="0"/>
            <a:r>
              <a:rPr lang="en-US" b="0" i="0" u="none" strike="noStrike" baseline="0" dirty="0" smtClean="0">
                <a:latin typeface="Arial"/>
              </a:rPr>
              <a:t>Animal Behavior</a:t>
            </a:r>
            <a:endParaRPr lang="en-US" dirty="0"/>
          </a:p>
        </p:txBody>
      </p:sp>
      <p:sp>
        <p:nvSpPr>
          <p:cNvPr id="3" name="Text Placeholder 2"/>
          <p:cNvSpPr>
            <a:spLocks noGrp="1"/>
          </p:cNvSpPr>
          <p:nvPr>
            <p:ph type="body" idx="1"/>
          </p:nvPr>
        </p:nvSpPr>
        <p:spPr/>
        <p:txBody>
          <a:bodyPr>
            <a:normAutofit/>
          </a:bodyPr>
          <a:lstStyle/>
          <a:p>
            <a:pPr marR="0" lvl="0" rtl="0"/>
            <a:r>
              <a:rPr lang="en-US" b="0" i="0" u="none" strike="noStrike" baseline="0" dirty="0" smtClean="0">
                <a:latin typeface="Arial"/>
              </a:rPr>
              <a:t>Vision- livestock animals have a wider range of peripheral vision because their eyes are located on the sides of their head but have limited depth perception. </a:t>
            </a:r>
          </a:p>
          <a:p>
            <a:pPr marR="0" lvl="1" rtl="0"/>
            <a:r>
              <a:rPr lang="en-US" b="0" i="0" u="none" strike="noStrike" baseline="0" dirty="0" smtClean="0">
                <a:latin typeface="Arial"/>
              </a:rPr>
              <a:t>Animal vision causes reaction to movement and contrasting patterns. </a:t>
            </a:r>
          </a:p>
          <a:p>
            <a:pPr lvl="1" rtl="0"/>
            <a:r>
              <a:rPr lang="en-US" b="0" i="0" u="none" strike="noStrike" baseline="0" dirty="0" smtClean="0">
                <a:latin typeface="Arial"/>
              </a:rPr>
              <a:t>Small objects or movements can distract animals and cause them to react. </a:t>
            </a:r>
          </a:p>
        </p:txBody>
      </p:sp>
    </p:spTree>
    <p:extLst>
      <p:ext uri="{BB962C8B-B14F-4D97-AF65-F5344CB8AC3E}">
        <p14:creationId xmlns:p14="http://schemas.microsoft.com/office/powerpoint/2010/main" val="2698484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cmtpa.com/wp-content/uploads/2011/02/cow-field-of-vision1.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33400"/>
            <a:ext cx="7543800" cy="5829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3647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a:t>
            </a:r>
            <a:r>
              <a:rPr lang="en-US" baseline="0" dirty="0" smtClean="0"/>
              <a:t> Behavior </a:t>
            </a:r>
            <a:endParaRPr lang="en-US" dirty="0"/>
          </a:p>
        </p:txBody>
      </p:sp>
      <p:sp>
        <p:nvSpPr>
          <p:cNvPr id="3" name="Text Placeholder 2"/>
          <p:cNvSpPr>
            <a:spLocks noGrp="1"/>
          </p:cNvSpPr>
          <p:nvPr>
            <p:ph type="body" idx="1"/>
          </p:nvPr>
        </p:nvSpPr>
        <p:spPr/>
        <p:txBody>
          <a:bodyPr>
            <a:normAutofit/>
          </a:bodyPr>
          <a:lstStyle/>
          <a:p>
            <a:pPr marR="0" lvl="0" rtl="0"/>
            <a:r>
              <a:rPr lang="en-US" b="0" i="0" u="none" strike="noStrike" baseline="0" dirty="0" smtClean="0">
                <a:latin typeface="Arial"/>
              </a:rPr>
              <a:t>Noise- animals react negatively to loud noises and high-pitched sounds. </a:t>
            </a:r>
          </a:p>
          <a:p>
            <a:pPr marR="0" lvl="1" rtl="0"/>
            <a:r>
              <a:rPr lang="en-US" b="0" i="0" u="none" strike="noStrike" baseline="0" dirty="0" smtClean="0">
                <a:latin typeface="Arial"/>
              </a:rPr>
              <a:t>Excessive noise confuses animals.</a:t>
            </a:r>
          </a:p>
          <a:p>
            <a:pPr lvl="1" rtl="0"/>
            <a:r>
              <a:rPr lang="en-US" b="0" i="0" u="none" strike="noStrike" baseline="0" dirty="0" smtClean="0">
                <a:latin typeface="Arial"/>
              </a:rPr>
              <a:t>Animals remember negative experiences.</a:t>
            </a:r>
          </a:p>
        </p:txBody>
      </p:sp>
    </p:spTree>
    <p:extLst>
      <p:ext uri="{BB962C8B-B14F-4D97-AF65-F5344CB8AC3E}">
        <p14:creationId xmlns:p14="http://schemas.microsoft.com/office/powerpoint/2010/main" val="30626916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themeOverride>
</file>

<file path=docProps/app.xml><?xml version="1.0" encoding="utf-8"?>
<Properties xmlns="http://schemas.openxmlformats.org/officeDocument/2006/extended-properties" xmlns:vt="http://schemas.openxmlformats.org/officeDocument/2006/docPropsVTypes">
  <Template/>
  <TotalTime>50</TotalTime>
  <Words>848</Words>
  <Application>Microsoft Office PowerPoint</Application>
  <PresentationFormat>On-screen Show (4:3)</PresentationFormat>
  <Paragraphs>97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Perspective</vt:lpstr>
      <vt:lpstr>Animal Husbandry </vt:lpstr>
      <vt:lpstr>Common Causes of Human Injury</vt:lpstr>
      <vt:lpstr>Common Causes of Human Injury </vt:lpstr>
      <vt:lpstr>Chemical Safety</vt:lpstr>
      <vt:lpstr>Animal Handling </vt:lpstr>
      <vt:lpstr>Animal Handling </vt:lpstr>
      <vt:lpstr>Animal Behavior</vt:lpstr>
      <vt:lpstr>PowerPoint Presentation</vt:lpstr>
      <vt:lpstr>Animal Behavior </vt:lpstr>
      <vt:lpstr>Animal Behavior </vt:lpstr>
      <vt:lpstr>Animal Handling Recommendations</vt:lpstr>
      <vt:lpstr>Animal Restraint- </vt:lpstr>
      <vt:lpstr>Animal Restraint </vt:lpstr>
      <vt:lpstr>“Flight Zone” of Cattle- </vt:lpstr>
      <vt:lpstr>PowerPoint Presentation</vt:lpstr>
      <vt:lpstr>Awareness of Animal Behavior- </vt:lpstr>
      <vt:lpstr>Acclimating Animals to Human Contact- </vt:lpstr>
      <vt:lpstr>Animal Management</vt:lpstr>
      <vt:lpstr>Preventative Maintenance</vt:lpstr>
      <vt:lpstr>PowerPoint Presentation</vt:lpstr>
      <vt:lpstr>Preventative Maintenance</vt:lpstr>
      <vt:lpstr>Preventative Maintenance</vt:lpstr>
      <vt:lpstr>Preventative Maintenance</vt:lpstr>
      <vt:lpstr>Veterinarian- </vt:lpstr>
      <vt:lpstr>Diseases &amp; Parasites</vt:lpstr>
      <vt:lpstr>Noninfectious Diseases Causes</vt:lpstr>
      <vt:lpstr>Infectious Disease Causes</vt:lpstr>
      <vt:lpstr>Infectious Disease Causes</vt:lpstr>
      <vt:lpstr>Infectious Disease Causes </vt:lpstr>
    </vt:vector>
  </TitlesOfParts>
  <Company>WCSD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and the Animal Industry</dc:title>
  <dc:creator>Matthew Greene</dc:creator>
  <cp:lastModifiedBy>Sarah Smith</cp:lastModifiedBy>
  <cp:revision>8</cp:revision>
  <dcterms:created xsi:type="dcterms:W3CDTF">2013-08-08T15:15:39Z</dcterms:created>
  <dcterms:modified xsi:type="dcterms:W3CDTF">2017-07-05T19:16:22Z</dcterms:modified>
</cp:coreProperties>
</file>