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7" r:id="rId1"/>
  </p:sldMasterIdLst>
  <p:sldIdLst>
    <p:sldId id="256" r:id="rId2"/>
    <p:sldId id="257" r:id="rId3"/>
    <p:sldId id="263" r:id="rId4"/>
    <p:sldId id="274" r:id="rId5"/>
    <p:sldId id="265" r:id="rId6"/>
    <p:sldId id="266" r:id="rId7"/>
    <p:sldId id="268" r:id="rId8"/>
    <p:sldId id="269" r:id="rId9"/>
    <p:sldId id="264" r:id="rId10"/>
    <p:sldId id="271" r:id="rId11"/>
    <p:sldId id="270" r:id="rId12"/>
    <p:sldId id="272" r:id="rId13"/>
    <p:sldId id="273" r:id="rId14"/>
    <p:sldId id="258" r:id="rId15"/>
    <p:sldId id="259" r:id="rId16"/>
    <p:sldId id="260" r:id="rId17"/>
    <p:sldId id="261" r:id="rId18"/>
    <p:sldId id="26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665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Verdana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>
                <a:latin typeface="Verdana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Verdana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>
                <a:latin typeface="Verdana" pitchFamily="34" charset="0"/>
              </a:defRPr>
            </a:lvl1pPr>
          </a:lstStyle>
          <a:p>
            <a:fld id="{07CEA1AC-AC3D-42E5-9157-A0A3771B8C0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3016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43017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Verdana" pitchFamily="34" charset="0"/>
              </a:endParaRPr>
            </a:p>
          </p:txBody>
        </p:sp>
        <p:sp>
          <p:nvSpPr>
            <p:cNvPr id="43018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Verdana" pitchFamily="34" charset="0"/>
              </a:endParaRPr>
            </a:p>
          </p:txBody>
        </p:sp>
        <p:sp>
          <p:nvSpPr>
            <p:cNvPr id="43019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Verdana" pitchFamily="34" charset="0"/>
              </a:endParaRPr>
            </a:p>
          </p:txBody>
        </p:sp>
        <p:sp>
          <p:nvSpPr>
            <p:cNvPr id="43020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Verdana" pitchFamily="34" charset="0"/>
              </a:endParaRPr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2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AC736-58EF-4C11-9B68-0EF1A9CA68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3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83B35-DA34-438A-BE04-B5C2B88781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0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12D291-93C2-48E5-AF79-2985142F55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6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88F9C-1A17-48A9-BF24-F7040459C0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7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E1CAC-5341-468D-95A0-DC1710A923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4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C31B2-9DA1-49A4-9885-A526A4BEDC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6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5B237-D6A4-456A-B9AF-F2810E1A96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0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36E8A-D2A7-4565-BB71-86E45B484E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2AE5E-E1D9-4C4A-AAE5-53480324A7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4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59D40-0236-4D93-9E53-C837BEF198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8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08E6E-55F0-4743-A782-FC0DF311DE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A03A9C4D-316A-42C1-AFE4-D61318E1A5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99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4199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066800"/>
            <a:ext cx="7696200" cy="2438400"/>
          </a:xfrm>
        </p:spPr>
        <p:txBody>
          <a:bodyPr/>
          <a:lstStyle/>
          <a:p>
            <a:r>
              <a:rPr lang="en-US" sz="4800" dirty="0">
                <a:solidFill>
                  <a:srgbClr val="CC3300"/>
                </a:solidFill>
              </a:rPr>
              <a:t>Animal</a:t>
            </a:r>
            <a:br>
              <a:rPr lang="en-US" sz="4800" dirty="0">
                <a:solidFill>
                  <a:srgbClr val="CC3300"/>
                </a:solidFill>
              </a:rPr>
            </a:br>
            <a:r>
              <a:rPr lang="en-US" sz="4800" dirty="0">
                <a:solidFill>
                  <a:srgbClr val="CC3300"/>
                </a:solidFill>
              </a:rPr>
              <a:t>Identification Systems</a:t>
            </a:r>
            <a:endParaRPr lang="en-US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CC3300"/>
                </a:solidFill>
              </a:rPr>
              <a:t>Objective 6.02: Classify animal and financial records. </a:t>
            </a:r>
          </a:p>
          <a:p>
            <a:endParaRPr lang="en-US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 Tagging</a:t>
            </a:r>
          </a:p>
        </p:txBody>
      </p:sp>
      <p:pic>
        <p:nvPicPr>
          <p:cNvPr id="50181" name="Picture 5" descr="image0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2133600"/>
            <a:ext cx="5924550" cy="4308475"/>
          </a:xfr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Tattooing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Uses a special tool to put inked numbers in an animal’s skin</a:t>
            </a:r>
          </a:p>
          <a:p>
            <a:r>
              <a:rPr lang="en-US" dirty="0">
                <a:solidFill>
                  <a:srgbClr val="FF0000"/>
                </a:solidFill>
              </a:rPr>
              <a:t>Most commonly found in the ear</a:t>
            </a:r>
          </a:p>
          <a:p>
            <a:r>
              <a:rPr lang="en-US" dirty="0"/>
              <a:t>Can be used on the lips or other locations</a:t>
            </a:r>
          </a:p>
          <a:p>
            <a:r>
              <a:rPr lang="en-US" dirty="0">
                <a:solidFill>
                  <a:srgbClr val="FF0000"/>
                </a:solidFill>
              </a:rPr>
              <a:t>Permanent</a:t>
            </a:r>
          </a:p>
          <a:p>
            <a:r>
              <a:rPr lang="en-US" dirty="0">
                <a:solidFill>
                  <a:srgbClr val="FF0000"/>
                </a:solidFill>
              </a:rPr>
              <a:t>Simple and relatively painless</a:t>
            </a:r>
          </a:p>
          <a:p>
            <a:r>
              <a:rPr lang="en-US" dirty="0"/>
              <a:t>Hard to read from a distance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Tatooing</a:t>
            </a:r>
          </a:p>
        </p:txBody>
      </p:sp>
      <p:pic>
        <p:nvPicPr>
          <p:cNvPr id="52233" name="Picture 9" descr="image0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905000"/>
            <a:ext cx="6248400" cy="4629150"/>
          </a:xfr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Tatooing</a:t>
            </a:r>
          </a:p>
        </p:txBody>
      </p:sp>
      <p:pic>
        <p:nvPicPr>
          <p:cNvPr id="54275" name="Picture 3" descr="tatto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981200"/>
            <a:ext cx="5524500" cy="4592638"/>
          </a:xfr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solidFill>
                  <a:srgbClr val="990000"/>
                </a:solidFill>
              </a:rPr>
              <a:t>Ear Notching- Swine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4550" y="2944813"/>
            <a:ext cx="4032250" cy="3186112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q"/>
            </a:pPr>
            <a:r>
              <a:rPr lang="en-US" b="1"/>
              <a:t>Why Notch?</a:t>
            </a:r>
          </a:p>
          <a:p>
            <a:pPr lvl="1">
              <a:buFont typeface="Wingdings" pitchFamily="2" charset="2"/>
              <a:buChar char="q"/>
            </a:pPr>
            <a:r>
              <a:rPr lang="en-US" b="1"/>
              <a:t>Universal Swine Identification system</a:t>
            </a:r>
          </a:p>
          <a:p>
            <a:pPr lvl="1">
              <a:buFont typeface="Wingdings" pitchFamily="2" charset="2"/>
              <a:buChar char="q"/>
            </a:pPr>
            <a:r>
              <a:rPr lang="en-US" b="1"/>
              <a:t>Tags will come off in the feed pen</a:t>
            </a:r>
          </a:p>
        </p:txBody>
      </p:sp>
      <p:pic>
        <p:nvPicPr>
          <p:cNvPr id="4103" name="Picture 7" descr="ear_notching_sw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3533775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solidFill>
                  <a:srgbClr val="990000"/>
                </a:solidFill>
              </a:rPr>
              <a:t>Ear Notching- Swine</a:t>
            </a:r>
          </a:p>
        </p:txBody>
      </p:sp>
      <p:pic>
        <p:nvPicPr>
          <p:cNvPr id="5124" name="Picture 4" descr="Left ear versus right ear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1752600"/>
            <a:ext cx="4354513" cy="4800600"/>
          </a:xfrm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533400"/>
            <a:ext cx="7994650" cy="1076325"/>
          </a:xfrm>
        </p:spPr>
        <p:txBody>
          <a:bodyPr/>
          <a:lstStyle/>
          <a:p>
            <a:r>
              <a:rPr lang="en-US" sz="5400" b="1">
                <a:solidFill>
                  <a:srgbClr val="990000"/>
                </a:solidFill>
              </a:rPr>
              <a:t>Ear Notching- Swine</a:t>
            </a:r>
          </a:p>
        </p:txBody>
      </p:sp>
      <p:pic>
        <p:nvPicPr>
          <p:cNvPr id="6148" name="Picture 4" descr="ear quadrants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74913" y="2292350"/>
            <a:ext cx="3444875" cy="3744913"/>
          </a:xfrm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1752600" y="6067425"/>
            <a:ext cx="2533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Litter Number</a:t>
            </a: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3146425" y="1752600"/>
            <a:ext cx="34480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Individual Number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6791325" y="1905000"/>
            <a:ext cx="1219200" cy="2133600"/>
          </a:xfrm>
          <a:prstGeom prst="curvedLeftArrow">
            <a:avLst>
              <a:gd name="adj1" fmla="val 25675"/>
              <a:gd name="adj2" fmla="val 60675"/>
              <a:gd name="adj3" fmla="val 33333"/>
            </a:avLst>
          </a:prstGeom>
          <a:solidFill>
            <a:srgbClr val="CC33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 rot="-10474624">
            <a:off x="533400" y="4267200"/>
            <a:ext cx="1219200" cy="2133600"/>
          </a:xfrm>
          <a:prstGeom prst="curvedLeftArrow">
            <a:avLst>
              <a:gd name="adj1" fmla="val 25675"/>
              <a:gd name="adj2" fmla="val 60675"/>
              <a:gd name="adj3" fmla="val 33333"/>
            </a:avLst>
          </a:prstGeom>
          <a:solidFill>
            <a:srgbClr val="CC33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solidFill>
                  <a:srgbClr val="990000"/>
                </a:solidFill>
              </a:rPr>
              <a:t>Ear Notching Quiz</a:t>
            </a:r>
          </a:p>
        </p:txBody>
      </p:sp>
      <p:pic>
        <p:nvPicPr>
          <p:cNvPr id="7172" name="Picture 4" descr="First Question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7600" y="2133600"/>
            <a:ext cx="4953000" cy="4359275"/>
          </a:xfrm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04800" y="2438400"/>
            <a:ext cx="3048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Verdana" pitchFamily="34" charset="0"/>
              </a:rPr>
              <a:t>What would be the litter number and individual number of this animal?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solidFill>
                  <a:srgbClr val="990000"/>
                </a:solidFill>
              </a:rPr>
              <a:t>Ear Notching Answer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3810000" cy="3352800"/>
          </a:xfrm>
        </p:spPr>
        <p:txBody>
          <a:bodyPr/>
          <a:lstStyle/>
          <a:p>
            <a:r>
              <a:rPr lang="en-US">
                <a:solidFill>
                  <a:srgbClr val="006600"/>
                </a:solidFill>
              </a:rPr>
              <a:t>The right (litter) ear is equal to 9+3+3+1=</a:t>
            </a:r>
            <a:r>
              <a:rPr lang="en-US">
                <a:solidFill>
                  <a:schemeClr val="accent2"/>
                </a:solidFill>
              </a:rPr>
              <a:t>16</a:t>
            </a:r>
          </a:p>
          <a:p>
            <a:r>
              <a:rPr lang="en-US">
                <a:solidFill>
                  <a:srgbClr val="006600"/>
                </a:solidFill>
              </a:rPr>
              <a:t>The left (pig) ear is equal to </a:t>
            </a:r>
            <a:r>
              <a:rPr lang="en-US">
                <a:solidFill>
                  <a:schemeClr val="accent2"/>
                </a:solidFill>
              </a:rPr>
              <a:t>3</a:t>
            </a:r>
          </a:p>
          <a:p>
            <a:r>
              <a:rPr lang="en-US">
                <a:solidFill>
                  <a:srgbClr val="006600"/>
                </a:solidFill>
              </a:rPr>
              <a:t>This is the 16-3 pig</a:t>
            </a:r>
          </a:p>
        </p:txBody>
      </p:sp>
      <p:pic>
        <p:nvPicPr>
          <p:cNvPr id="8196" name="Picture 4" descr="answer #1, gif image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2133600"/>
            <a:ext cx="4419600" cy="3889375"/>
          </a:xfrm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pitchFamily="34" charset="0"/>
              </a:rPr>
              <a:t>Identification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2743200" cy="4572000"/>
          </a:xfrm>
        </p:spPr>
        <p:txBody>
          <a:bodyPr/>
          <a:lstStyle/>
          <a:p>
            <a:pPr>
              <a:buSzTx/>
              <a:buFontTx/>
              <a:buChar char="•"/>
            </a:pPr>
            <a:r>
              <a:rPr lang="en-US" sz="2400">
                <a:latin typeface="Verdana" pitchFamily="34" charset="0"/>
              </a:rPr>
              <a:t>Branding</a:t>
            </a:r>
          </a:p>
          <a:p>
            <a:pPr lvl="1">
              <a:buSzTx/>
              <a:buFont typeface="Wingdings" pitchFamily="2" charset="2"/>
              <a:buChar char="§"/>
            </a:pPr>
            <a:r>
              <a:rPr lang="en-US" sz="2400">
                <a:latin typeface="Verdana" pitchFamily="34" charset="0"/>
              </a:rPr>
              <a:t>cattle</a:t>
            </a:r>
          </a:p>
          <a:p>
            <a:pPr>
              <a:buSzTx/>
              <a:buFontTx/>
              <a:buChar char="•"/>
            </a:pPr>
            <a:r>
              <a:rPr lang="en-US" sz="2400">
                <a:latin typeface="Verdana" pitchFamily="34" charset="0"/>
              </a:rPr>
              <a:t>Ear Tagging</a:t>
            </a:r>
          </a:p>
          <a:p>
            <a:pPr lvl="1">
              <a:buSzTx/>
              <a:buFont typeface="Wingdings" pitchFamily="2" charset="2"/>
              <a:buChar char="§"/>
            </a:pPr>
            <a:r>
              <a:rPr lang="en-US" sz="2400">
                <a:latin typeface="Verdana" pitchFamily="34" charset="0"/>
              </a:rPr>
              <a:t>cattle</a:t>
            </a:r>
          </a:p>
          <a:p>
            <a:pPr lvl="1">
              <a:buSzTx/>
              <a:buFont typeface="Wingdings" pitchFamily="2" charset="2"/>
              <a:buChar char="§"/>
            </a:pPr>
            <a:r>
              <a:rPr lang="en-US" sz="2400">
                <a:latin typeface="Verdana" pitchFamily="34" charset="0"/>
              </a:rPr>
              <a:t>goats</a:t>
            </a:r>
          </a:p>
          <a:p>
            <a:pPr>
              <a:buSzTx/>
              <a:buFontTx/>
              <a:buChar char="•"/>
            </a:pPr>
            <a:r>
              <a:rPr lang="en-US" sz="2400">
                <a:latin typeface="Verdana" pitchFamily="34" charset="0"/>
              </a:rPr>
              <a:t>Ear Notching</a:t>
            </a:r>
          </a:p>
          <a:p>
            <a:pPr lvl="1">
              <a:buSzTx/>
              <a:buFont typeface="Wingdings" pitchFamily="2" charset="2"/>
              <a:buChar char="§"/>
            </a:pPr>
            <a:r>
              <a:rPr lang="en-US" sz="2400">
                <a:latin typeface="Verdana" pitchFamily="34" charset="0"/>
              </a:rPr>
              <a:t>swine</a:t>
            </a:r>
          </a:p>
          <a:p>
            <a:pPr>
              <a:buSzTx/>
              <a:buFontTx/>
              <a:buChar char="•"/>
            </a:pPr>
            <a:r>
              <a:rPr lang="en-US" sz="2400">
                <a:latin typeface="Verdana" pitchFamily="34" charset="0"/>
              </a:rPr>
              <a:t>Tattooing</a:t>
            </a:r>
          </a:p>
          <a:p>
            <a:pPr lvl="1">
              <a:buSzTx/>
              <a:buFont typeface="Wingdings" pitchFamily="2" charset="2"/>
              <a:buChar char="§"/>
            </a:pPr>
            <a:r>
              <a:rPr lang="en-US" sz="2400">
                <a:latin typeface="Verdana" pitchFamily="34" charset="0"/>
              </a:rPr>
              <a:t>cattle</a:t>
            </a:r>
          </a:p>
          <a:p>
            <a:pPr lvl="1">
              <a:buSzTx/>
              <a:buFont typeface="Wingdings" pitchFamily="2" charset="2"/>
              <a:buChar char="§"/>
            </a:pPr>
            <a:r>
              <a:rPr lang="en-US" sz="2400">
                <a:latin typeface="Verdana" pitchFamily="34" charset="0"/>
              </a:rPr>
              <a:t>rabbits</a:t>
            </a:r>
          </a:p>
        </p:txBody>
      </p:sp>
      <p:pic>
        <p:nvPicPr>
          <p:cNvPr id="3078" name="Picture 6" descr="brandsp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667000"/>
            <a:ext cx="4867275" cy="2398713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Branding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Used mainly for cattle</a:t>
            </a:r>
          </a:p>
          <a:p>
            <a:r>
              <a:rPr lang="en-US" dirty="0"/>
              <a:t>Two types</a:t>
            </a:r>
          </a:p>
          <a:p>
            <a:pPr lvl="1"/>
            <a:r>
              <a:rPr lang="en-US" dirty="0"/>
              <a:t>Freeze Branding</a:t>
            </a:r>
          </a:p>
          <a:p>
            <a:pPr lvl="1"/>
            <a:r>
              <a:rPr lang="en-US" dirty="0"/>
              <a:t>Hot Iron Branding</a:t>
            </a:r>
          </a:p>
          <a:p>
            <a:r>
              <a:rPr lang="en-US" dirty="0">
                <a:solidFill>
                  <a:srgbClr val="FF0000"/>
                </a:solidFill>
              </a:rPr>
              <a:t>Uses a metal instrument to burn or freeze a mark on the animal’s hide</a:t>
            </a:r>
          </a:p>
          <a:p>
            <a:r>
              <a:rPr lang="en-US" dirty="0">
                <a:solidFill>
                  <a:srgbClr val="FF0000"/>
                </a:solidFill>
              </a:rPr>
              <a:t>Originally used to show ownership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Branding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Usually done after the animal is weaned </a:t>
            </a:r>
          </a:p>
          <a:p>
            <a:r>
              <a:rPr lang="en-US" dirty="0" smtClean="0"/>
              <a:t>Permanent method of identification </a:t>
            </a:r>
          </a:p>
          <a:p>
            <a:r>
              <a:rPr lang="en-US" dirty="0" smtClean="0"/>
              <a:t>The beef improvement federation recommends letter systems to mark year of birth </a:t>
            </a:r>
          </a:p>
          <a:p>
            <a:pPr lvl="1"/>
            <a:r>
              <a:rPr lang="en-US" dirty="0" smtClean="0"/>
              <a:t>Example: 2013 = A, 2014 =B, etc.</a:t>
            </a:r>
          </a:p>
          <a:p>
            <a:pPr lvl="1"/>
            <a:r>
              <a:rPr lang="en-US" dirty="0" smtClean="0"/>
              <a:t>Uniformity for all breeds can be accomplished </a:t>
            </a:r>
          </a:p>
          <a:p>
            <a:pPr lvl="1"/>
            <a:r>
              <a:rPr lang="en-US" dirty="0" smtClean="0"/>
              <a:t>Reduces number of items on the animal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59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Angle Brand System</a:t>
            </a:r>
          </a:p>
        </p:txBody>
      </p:sp>
      <p:pic>
        <p:nvPicPr>
          <p:cNvPr id="11283" name="Picture 19" descr="angle_bran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590800"/>
            <a:ext cx="8393113" cy="2162175"/>
          </a:xfr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Angle Brand System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81000" y="4724400"/>
            <a:ext cx="4191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Verdana" pitchFamily="34" charset="0"/>
              </a:rPr>
              <a:t>What would be the number of this animal?</a:t>
            </a:r>
          </a:p>
        </p:txBody>
      </p:sp>
      <p:grpSp>
        <p:nvGrpSpPr>
          <p:cNvPr id="45068" name="Group 12"/>
          <p:cNvGrpSpPr>
            <a:grpSpLocks/>
          </p:cNvGrpSpPr>
          <p:nvPr/>
        </p:nvGrpSpPr>
        <p:grpSpPr bwMode="auto">
          <a:xfrm>
            <a:off x="1219200" y="2590800"/>
            <a:ext cx="2286000" cy="1600200"/>
            <a:chOff x="2112" y="1632"/>
            <a:chExt cx="1440" cy="1008"/>
          </a:xfrm>
        </p:grpSpPr>
        <p:grpSp>
          <p:nvGrpSpPr>
            <p:cNvPr id="45063" name="Group 7"/>
            <p:cNvGrpSpPr>
              <a:grpSpLocks/>
            </p:cNvGrpSpPr>
            <p:nvPr/>
          </p:nvGrpSpPr>
          <p:grpSpPr bwMode="auto">
            <a:xfrm>
              <a:off x="2112" y="1632"/>
              <a:ext cx="624" cy="1008"/>
              <a:chOff x="1440" y="1632"/>
              <a:chExt cx="624" cy="1008"/>
            </a:xfrm>
          </p:grpSpPr>
          <p:sp>
            <p:nvSpPr>
              <p:cNvPr id="45061" name="Line 5"/>
              <p:cNvSpPr>
                <a:spLocks noChangeShapeType="1"/>
              </p:cNvSpPr>
              <p:nvPr/>
            </p:nvSpPr>
            <p:spPr bwMode="auto">
              <a:xfrm flipH="1">
                <a:off x="1440" y="1632"/>
                <a:ext cx="624" cy="52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2" name="Line 6"/>
              <p:cNvSpPr>
                <a:spLocks noChangeShapeType="1"/>
              </p:cNvSpPr>
              <p:nvPr/>
            </p:nvSpPr>
            <p:spPr bwMode="auto">
              <a:xfrm>
                <a:off x="1440" y="2160"/>
                <a:ext cx="624" cy="48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064" name="Group 8"/>
            <p:cNvGrpSpPr>
              <a:grpSpLocks/>
            </p:cNvGrpSpPr>
            <p:nvPr/>
          </p:nvGrpSpPr>
          <p:grpSpPr bwMode="auto">
            <a:xfrm rot="10800000">
              <a:off x="2928" y="1632"/>
              <a:ext cx="624" cy="1008"/>
              <a:chOff x="1440" y="1632"/>
              <a:chExt cx="624" cy="1008"/>
            </a:xfrm>
          </p:grpSpPr>
          <p:sp>
            <p:nvSpPr>
              <p:cNvPr id="45065" name="Line 9"/>
              <p:cNvSpPr>
                <a:spLocks noChangeShapeType="1"/>
              </p:cNvSpPr>
              <p:nvPr/>
            </p:nvSpPr>
            <p:spPr bwMode="auto">
              <a:xfrm flipH="1">
                <a:off x="1440" y="1632"/>
                <a:ext cx="624" cy="52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066" name="Line 10"/>
              <p:cNvSpPr>
                <a:spLocks noChangeShapeType="1"/>
              </p:cNvSpPr>
              <p:nvPr/>
            </p:nvSpPr>
            <p:spPr bwMode="auto">
              <a:xfrm>
                <a:off x="1440" y="2160"/>
                <a:ext cx="624" cy="48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5410200" y="3124200"/>
            <a:ext cx="31242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>
                <a:latin typeface="Verdana" pitchFamily="34" charset="0"/>
              </a:rPr>
              <a:t>Answer: 95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Angle Brand System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81000" y="4724400"/>
            <a:ext cx="4191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Verdana" pitchFamily="34" charset="0"/>
              </a:rPr>
              <a:t>What would be the number of this animal?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5410200" y="3124200"/>
            <a:ext cx="3124200" cy="214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>
                <a:latin typeface="Verdana" pitchFamily="34" charset="0"/>
              </a:rPr>
              <a:t>Answer:</a:t>
            </a:r>
          </a:p>
          <a:p>
            <a:pPr algn="ctr">
              <a:spcBef>
                <a:spcPct val="50000"/>
              </a:spcBef>
            </a:pPr>
            <a:r>
              <a:rPr lang="en-US" sz="5400">
                <a:latin typeface="Verdana" pitchFamily="34" charset="0"/>
              </a:rPr>
              <a:t>140 </a:t>
            </a:r>
          </a:p>
        </p:txBody>
      </p:sp>
      <p:grpSp>
        <p:nvGrpSpPr>
          <p:cNvPr id="47122" name="Group 18"/>
          <p:cNvGrpSpPr>
            <a:grpSpLocks/>
          </p:cNvGrpSpPr>
          <p:nvPr/>
        </p:nvGrpSpPr>
        <p:grpSpPr bwMode="auto">
          <a:xfrm>
            <a:off x="990600" y="2667000"/>
            <a:ext cx="3352800" cy="1219200"/>
            <a:chOff x="624" y="1680"/>
            <a:chExt cx="2112" cy="768"/>
          </a:xfrm>
        </p:grpSpPr>
        <p:sp>
          <p:nvSpPr>
            <p:cNvPr id="47116" name="Line 12"/>
            <p:cNvSpPr>
              <a:spLocks noChangeShapeType="1"/>
            </p:cNvSpPr>
            <p:nvPr/>
          </p:nvSpPr>
          <p:spPr bwMode="auto">
            <a:xfrm>
              <a:off x="624" y="1680"/>
              <a:ext cx="0" cy="76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7" name="Line 13"/>
            <p:cNvSpPr>
              <a:spLocks noChangeShapeType="1"/>
            </p:cNvSpPr>
            <p:nvPr/>
          </p:nvSpPr>
          <p:spPr bwMode="auto">
            <a:xfrm>
              <a:off x="816" y="1680"/>
              <a:ext cx="0" cy="76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8" name="Line 14"/>
            <p:cNvSpPr>
              <a:spLocks noChangeShapeType="1"/>
            </p:cNvSpPr>
            <p:nvPr/>
          </p:nvSpPr>
          <p:spPr bwMode="auto">
            <a:xfrm>
              <a:off x="1056" y="1680"/>
              <a:ext cx="57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9" name="Line 15"/>
            <p:cNvSpPr>
              <a:spLocks noChangeShapeType="1"/>
            </p:cNvSpPr>
            <p:nvPr/>
          </p:nvSpPr>
          <p:spPr bwMode="auto">
            <a:xfrm>
              <a:off x="1632" y="1680"/>
              <a:ext cx="0" cy="72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0" name="Line 16"/>
            <p:cNvSpPr>
              <a:spLocks noChangeShapeType="1"/>
            </p:cNvSpPr>
            <p:nvPr/>
          </p:nvSpPr>
          <p:spPr bwMode="auto">
            <a:xfrm>
              <a:off x="1920" y="1872"/>
              <a:ext cx="81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1" name="Line 17"/>
            <p:cNvSpPr>
              <a:spLocks noChangeShapeType="1"/>
            </p:cNvSpPr>
            <p:nvPr/>
          </p:nvSpPr>
          <p:spPr bwMode="auto">
            <a:xfrm>
              <a:off x="1920" y="2112"/>
              <a:ext cx="81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Angle Brand System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81000" y="4724400"/>
            <a:ext cx="4191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Verdana" pitchFamily="34" charset="0"/>
              </a:rPr>
              <a:t>What would be the angle brand of this animal?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5334000" y="2819400"/>
            <a:ext cx="3124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>
                <a:latin typeface="Verdana" pitchFamily="34" charset="0"/>
              </a:rPr>
              <a:t>Answer: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914400" y="2819400"/>
            <a:ext cx="3124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>
                <a:latin typeface="Verdana" pitchFamily="34" charset="0"/>
              </a:rPr>
              <a:t>120 </a:t>
            </a:r>
          </a:p>
        </p:txBody>
      </p:sp>
      <p:grpSp>
        <p:nvGrpSpPr>
          <p:cNvPr id="48151" name="Group 23"/>
          <p:cNvGrpSpPr>
            <a:grpSpLocks/>
          </p:cNvGrpSpPr>
          <p:nvPr/>
        </p:nvGrpSpPr>
        <p:grpSpPr bwMode="auto">
          <a:xfrm>
            <a:off x="5181600" y="4191000"/>
            <a:ext cx="3505200" cy="1371600"/>
            <a:chOff x="3264" y="2640"/>
            <a:chExt cx="2208" cy="864"/>
          </a:xfrm>
        </p:grpSpPr>
        <p:grpSp>
          <p:nvGrpSpPr>
            <p:cNvPr id="48146" name="Group 18"/>
            <p:cNvGrpSpPr>
              <a:grpSpLocks/>
            </p:cNvGrpSpPr>
            <p:nvPr/>
          </p:nvGrpSpPr>
          <p:grpSpPr bwMode="auto">
            <a:xfrm>
              <a:off x="3264" y="2640"/>
              <a:ext cx="240" cy="864"/>
              <a:chOff x="3552" y="2640"/>
              <a:chExt cx="240" cy="864"/>
            </a:xfrm>
          </p:grpSpPr>
          <p:sp>
            <p:nvSpPr>
              <p:cNvPr id="48141" name="Line 13"/>
              <p:cNvSpPr>
                <a:spLocks noChangeShapeType="1"/>
              </p:cNvSpPr>
              <p:nvPr/>
            </p:nvSpPr>
            <p:spPr bwMode="auto">
              <a:xfrm>
                <a:off x="3552" y="2640"/>
                <a:ext cx="0" cy="86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2" name="Line 14"/>
              <p:cNvSpPr>
                <a:spLocks noChangeShapeType="1"/>
              </p:cNvSpPr>
              <p:nvPr/>
            </p:nvSpPr>
            <p:spPr bwMode="auto">
              <a:xfrm>
                <a:off x="3792" y="2640"/>
                <a:ext cx="0" cy="86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150" name="Group 22"/>
            <p:cNvGrpSpPr>
              <a:grpSpLocks/>
            </p:cNvGrpSpPr>
            <p:nvPr/>
          </p:nvGrpSpPr>
          <p:grpSpPr bwMode="auto">
            <a:xfrm>
              <a:off x="3792" y="2640"/>
              <a:ext cx="768" cy="864"/>
              <a:chOff x="4128" y="2640"/>
              <a:chExt cx="768" cy="864"/>
            </a:xfrm>
          </p:grpSpPr>
          <p:sp>
            <p:nvSpPr>
              <p:cNvPr id="48144" name="Line 16"/>
              <p:cNvSpPr>
                <a:spLocks noChangeShapeType="1"/>
              </p:cNvSpPr>
              <p:nvPr/>
            </p:nvSpPr>
            <p:spPr bwMode="auto">
              <a:xfrm>
                <a:off x="4128" y="2640"/>
                <a:ext cx="0" cy="86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5" name="Line 17"/>
              <p:cNvSpPr>
                <a:spLocks noChangeShapeType="1"/>
              </p:cNvSpPr>
              <p:nvPr/>
            </p:nvSpPr>
            <p:spPr bwMode="auto">
              <a:xfrm>
                <a:off x="4128" y="2640"/>
                <a:ext cx="768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147" name="Group 19"/>
            <p:cNvGrpSpPr>
              <a:grpSpLocks/>
            </p:cNvGrpSpPr>
            <p:nvPr/>
          </p:nvGrpSpPr>
          <p:grpSpPr bwMode="auto">
            <a:xfrm rot="16200000">
              <a:off x="4920" y="2616"/>
              <a:ext cx="240" cy="864"/>
              <a:chOff x="3552" y="2640"/>
              <a:chExt cx="240" cy="864"/>
            </a:xfrm>
          </p:grpSpPr>
          <p:sp>
            <p:nvSpPr>
              <p:cNvPr id="48148" name="Line 20"/>
              <p:cNvSpPr>
                <a:spLocks noChangeShapeType="1"/>
              </p:cNvSpPr>
              <p:nvPr/>
            </p:nvSpPr>
            <p:spPr bwMode="auto">
              <a:xfrm>
                <a:off x="3552" y="2640"/>
                <a:ext cx="0" cy="86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9" name="Line 21"/>
              <p:cNvSpPr>
                <a:spLocks noChangeShapeType="1"/>
              </p:cNvSpPr>
              <p:nvPr/>
            </p:nvSpPr>
            <p:spPr bwMode="auto">
              <a:xfrm>
                <a:off x="3792" y="2640"/>
                <a:ext cx="0" cy="86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 Tagging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Use special pliers to attach pieces with numbers on them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Easy to read from the front view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Not permanent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Can be lost or removed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103</TotalTime>
  <Words>295</Words>
  <Application>Microsoft Office PowerPoint</Application>
  <PresentationFormat>On-screen Show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Quadrant</vt:lpstr>
      <vt:lpstr>Animal Identification Systems</vt:lpstr>
      <vt:lpstr>Identification Systems</vt:lpstr>
      <vt:lpstr>Branding</vt:lpstr>
      <vt:lpstr>Branding</vt:lpstr>
      <vt:lpstr>Angle Brand System</vt:lpstr>
      <vt:lpstr>Angle Brand System</vt:lpstr>
      <vt:lpstr>Angle Brand System</vt:lpstr>
      <vt:lpstr>Angle Brand System</vt:lpstr>
      <vt:lpstr>Ear Tagging</vt:lpstr>
      <vt:lpstr>Ear Tagging</vt:lpstr>
      <vt:lpstr>Tattooing</vt:lpstr>
      <vt:lpstr>Tatooing</vt:lpstr>
      <vt:lpstr>Tatooing</vt:lpstr>
      <vt:lpstr>Ear Notching- Swine</vt:lpstr>
      <vt:lpstr>Ear Notching- Swine</vt:lpstr>
      <vt:lpstr>Ear Notching- Swine</vt:lpstr>
      <vt:lpstr>Ear Notching Quiz</vt:lpstr>
      <vt:lpstr>Ear Notching Answer</vt:lpstr>
    </vt:vector>
  </TitlesOfParts>
  <Company>Cleveland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Systems</dc:title>
  <dc:creator>Crest High School</dc:creator>
  <cp:lastModifiedBy>Sarah Smith</cp:lastModifiedBy>
  <cp:revision>8</cp:revision>
  <dcterms:created xsi:type="dcterms:W3CDTF">2003-12-09T18:54:16Z</dcterms:created>
  <dcterms:modified xsi:type="dcterms:W3CDTF">2017-07-05T19:18:20Z</dcterms:modified>
</cp:coreProperties>
</file>