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wav" ContentType="audio/wav"/>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5" r:id="rId1"/>
  </p:sldMasterIdLst>
  <p:handoutMasterIdLst>
    <p:handoutMasterId r:id="rId89"/>
  </p:handoutMasterIdLst>
  <p:sldIdLst>
    <p:sldId id="276" r:id="rId2"/>
    <p:sldId id="316" r:id="rId3"/>
    <p:sldId id="317" r:id="rId4"/>
    <p:sldId id="330" r:id="rId5"/>
    <p:sldId id="331" r:id="rId6"/>
    <p:sldId id="335" r:id="rId7"/>
    <p:sldId id="324" r:id="rId8"/>
    <p:sldId id="277" r:id="rId9"/>
    <p:sldId id="278" r:id="rId10"/>
    <p:sldId id="303" r:id="rId11"/>
    <p:sldId id="279" r:id="rId12"/>
    <p:sldId id="280" r:id="rId13"/>
    <p:sldId id="304" r:id="rId14"/>
    <p:sldId id="300" r:id="rId15"/>
    <p:sldId id="281" r:id="rId16"/>
    <p:sldId id="282" r:id="rId17"/>
    <p:sldId id="301" r:id="rId18"/>
    <p:sldId id="283" r:id="rId19"/>
    <p:sldId id="305" r:id="rId20"/>
    <p:sldId id="284" r:id="rId21"/>
    <p:sldId id="307" r:id="rId22"/>
    <p:sldId id="286" r:id="rId23"/>
    <p:sldId id="285" r:id="rId24"/>
    <p:sldId id="308" r:id="rId25"/>
    <p:sldId id="306" r:id="rId26"/>
    <p:sldId id="302" r:id="rId27"/>
    <p:sldId id="309" r:id="rId28"/>
    <p:sldId id="287" r:id="rId29"/>
    <p:sldId id="288" r:id="rId30"/>
    <p:sldId id="289" r:id="rId31"/>
    <p:sldId id="290" r:id="rId32"/>
    <p:sldId id="291" r:id="rId33"/>
    <p:sldId id="292" r:id="rId34"/>
    <p:sldId id="293" r:id="rId35"/>
    <p:sldId id="294" r:id="rId36"/>
    <p:sldId id="295" r:id="rId37"/>
    <p:sldId id="296" r:id="rId38"/>
    <p:sldId id="312" r:id="rId39"/>
    <p:sldId id="314" r:id="rId40"/>
    <p:sldId id="327" r:id="rId41"/>
    <p:sldId id="329" r:id="rId42"/>
    <p:sldId id="325" r:id="rId43"/>
    <p:sldId id="326" r:id="rId44"/>
    <p:sldId id="328" r:id="rId45"/>
    <p:sldId id="297" r:id="rId46"/>
    <p:sldId id="298" r:id="rId47"/>
    <p:sldId id="299" r:id="rId48"/>
    <p:sldId id="332" r:id="rId49"/>
    <p:sldId id="333" r:id="rId50"/>
    <p:sldId id="334" r:id="rId51"/>
    <p:sldId id="336" r:id="rId52"/>
    <p:sldId id="337" r:id="rId53"/>
    <p:sldId id="338" r:id="rId54"/>
    <p:sldId id="339" r:id="rId55"/>
    <p:sldId id="340" r:id="rId56"/>
    <p:sldId id="341" r:id="rId57"/>
    <p:sldId id="342" r:id="rId58"/>
    <p:sldId id="343" r:id="rId59"/>
    <p:sldId id="344" r:id="rId60"/>
    <p:sldId id="345" r:id="rId61"/>
    <p:sldId id="346" r:id="rId62"/>
    <p:sldId id="347" r:id="rId63"/>
    <p:sldId id="348" r:id="rId64"/>
    <p:sldId id="349" r:id="rId65"/>
    <p:sldId id="350" r:id="rId66"/>
    <p:sldId id="351" r:id="rId67"/>
    <p:sldId id="352" r:id="rId68"/>
    <p:sldId id="353" r:id="rId69"/>
    <p:sldId id="354" r:id="rId70"/>
    <p:sldId id="355" r:id="rId71"/>
    <p:sldId id="356" r:id="rId72"/>
    <p:sldId id="357" r:id="rId73"/>
    <p:sldId id="358" r:id="rId74"/>
    <p:sldId id="359" r:id="rId75"/>
    <p:sldId id="360" r:id="rId76"/>
    <p:sldId id="361" r:id="rId77"/>
    <p:sldId id="362" r:id="rId78"/>
    <p:sldId id="363" r:id="rId79"/>
    <p:sldId id="364" r:id="rId80"/>
    <p:sldId id="365" r:id="rId81"/>
    <p:sldId id="366" r:id="rId82"/>
    <p:sldId id="367" r:id="rId83"/>
    <p:sldId id="368" r:id="rId84"/>
    <p:sldId id="369" r:id="rId85"/>
    <p:sldId id="370" r:id="rId86"/>
    <p:sldId id="371" r:id="rId87"/>
    <p:sldId id="372" r:id="rId88"/>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Arial" charset="0"/>
        <a:ea typeface="+mn-ea"/>
        <a:cs typeface="+mn-cs"/>
      </a:defRPr>
    </a:lvl1pPr>
    <a:lvl2pPr marL="457200" algn="l" rtl="0" fontAlgn="base">
      <a:spcBef>
        <a:spcPct val="0"/>
      </a:spcBef>
      <a:spcAft>
        <a:spcPct val="0"/>
      </a:spcAft>
      <a:defRPr sz="2400" kern="1200">
        <a:solidFill>
          <a:schemeClr val="tx1"/>
        </a:solidFill>
        <a:latin typeface="Arial" charset="0"/>
        <a:ea typeface="+mn-ea"/>
        <a:cs typeface="+mn-cs"/>
      </a:defRPr>
    </a:lvl2pPr>
    <a:lvl3pPr marL="914400" algn="l" rtl="0" fontAlgn="base">
      <a:spcBef>
        <a:spcPct val="0"/>
      </a:spcBef>
      <a:spcAft>
        <a:spcPct val="0"/>
      </a:spcAft>
      <a:defRPr sz="2400" kern="1200">
        <a:solidFill>
          <a:schemeClr val="tx1"/>
        </a:solidFill>
        <a:latin typeface="Arial" charset="0"/>
        <a:ea typeface="+mn-ea"/>
        <a:cs typeface="+mn-cs"/>
      </a:defRPr>
    </a:lvl3pPr>
    <a:lvl4pPr marL="1371600" algn="l" rtl="0" fontAlgn="base">
      <a:spcBef>
        <a:spcPct val="0"/>
      </a:spcBef>
      <a:spcAft>
        <a:spcPct val="0"/>
      </a:spcAft>
      <a:defRPr sz="2400" kern="1200">
        <a:solidFill>
          <a:schemeClr val="tx1"/>
        </a:solidFill>
        <a:latin typeface="Arial" charset="0"/>
        <a:ea typeface="+mn-ea"/>
        <a:cs typeface="+mn-cs"/>
      </a:defRPr>
    </a:lvl4pPr>
    <a:lvl5pPr marL="1828800" algn="l" rtl="0" fontAlgn="base">
      <a:spcBef>
        <a:spcPct val="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9F043"/>
    <a:srgbClr val="6CE9F6"/>
    <a:srgbClr val="FFFFFF"/>
    <a:srgbClr val="F7583D"/>
    <a:srgbClr val="11F527"/>
    <a:srgbClr val="6047F5"/>
    <a:srgbClr val="FBF741"/>
    <a:srgbClr val="00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vertBarState="maximized">
    <p:restoredLeft sz="34674" autoAdjust="0"/>
    <p:restoredTop sz="94665" autoAdjust="0"/>
  </p:normalViewPr>
  <p:slideViewPr>
    <p:cSldViewPr>
      <p:cViewPr varScale="1">
        <p:scale>
          <a:sx n="111" d="100"/>
          <a:sy n="111" d="100"/>
        </p:scale>
        <p:origin x="-1614" y="-24"/>
      </p:cViewPr>
      <p:guideLst>
        <p:guide orient="horz" pos="2160"/>
        <p:guide pos="2880"/>
      </p:guideLst>
    </p:cSldViewPr>
  </p:slideViewPr>
  <p:outlineViewPr>
    <p:cViewPr>
      <p:scale>
        <a:sx n="33" d="100"/>
        <a:sy n="33" d="100"/>
      </p:scale>
      <p:origin x="0" y="24732"/>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8" d="100"/>
          <a:sy n="58" d="100"/>
        </p:scale>
        <p:origin x="-181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handoutMaster" Target="handoutMasters/handoutMaster1.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presProps" Target="pres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4" Type="http://schemas.openxmlformats.org/officeDocument/2006/relationships/slide" Target="slides/slide3.xml"/><Relationship Id="rId9" Type="http://schemas.openxmlformats.org/officeDocument/2006/relationships/slide" Target="slides/slide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349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Times New Roman" pitchFamily="18" charset="0"/>
              </a:defRPr>
            </a:lvl1pPr>
          </a:lstStyle>
          <a:p>
            <a:endParaRPr lang="en-US"/>
          </a:p>
        </p:txBody>
      </p:sp>
      <p:sp>
        <p:nvSpPr>
          <p:cNvPr id="63491"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Times New Roman" pitchFamily="18" charset="0"/>
              </a:defRPr>
            </a:lvl1pPr>
          </a:lstStyle>
          <a:p>
            <a:endParaRPr lang="en-US"/>
          </a:p>
        </p:txBody>
      </p:sp>
      <p:sp>
        <p:nvSpPr>
          <p:cNvPr id="63492"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Times New Roman" pitchFamily="18" charset="0"/>
              </a:defRPr>
            </a:lvl1pPr>
          </a:lstStyle>
          <a:p>
            <a:endParaRPr lang="en-US"/>
          </a:p>
        </p:txBody>
      </p:sp>
      <p:sp>
        <p:nvSpPr>
          <p:cNvPr id="63493"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Times New Roman" pitchFamily="18" charset="0"/>
              </a:defRPr>
            </a:lvl1pPr>
          </a:lstStyle>
          <a:p>
            <a:fld id="{4BAA08F1-D613-41D4-A07B-3AC6977EB680}" type="slidenum">
              <a:rPr lang="en-US"/>
              <a:pPr/>
              <a:t>‹#›</a:t>
            </a:fld>
            <a:endParaRPr lang="en-US"/>
          </a:p>
        </p:txBody>
      </p:sp>
    </p:spTree>
    <p:extLst>
      <p:ext uri="{BB962C8B-B14F-4D97-AF65-F5344CB8AC3E}">
        <p14:creationId xmlns:p14="http://schemas.microsoft.com/office/powerpoint/2010/main" val="1149118045"/>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4034" name="Rectangle 2" descr="Canvas"/>
          <p:cNvSpPr>
            <a:spLocks noChangeArrowheads="1"/>
          </p:cNvSpPr>
          <p:nvPr/>
        </p:nvSpPr>
        <p:spPr bwMode="white">
          <a:xfrm>
            <a:off x="528638" y="201613"/>
            <a:ext cx="8397875" cy="6467475"/>
          </a:xfrm>
          <a:prstGeom prst="rect">
            <a:avLst/>
          </a:prstGeom>
          <a:blipFill dpi="0" rotWithShape="0">
            <a:blip r:embed="rId2"/>
            <a:srcRect/>
            <a:tile tx="0" ty="0" sx="100000" sy="100000" flip="none" algn="tl"/>
          </a:blipFill>
          <a:ln>
            <a:noFill/>
          </a:ln>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algn="ctr"/>
            <a:endParaRPr kumimoji="1" lang="en-US">
              <a:latin typeface="Times New Roman" pitchFamily="18" charset="0"/>
            </a:endParaRPr>
          </a:p>
        </p:txBody>
      </p:sp>
      <p:pic>
        <p:nvPicPr>
          <p:cNvPr id="44035" name="Picture 3" descr="minispi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ltGray">
          <a:xfrm>
            <a:off x="0" y="50800"/>
            <a:ext cx="1181100" cy="4286250"/>
          </a:xfrm>
          <a:prstGeom prst="rect">
            <a:avLst/>
          </a:prstGeom>
          <a:noFill/>
          <a:extLst>
            <a:ext uri="{909E8E84-426E-40DD-AFC4-6F175D3DCCD1}">
              <a14:hiddenFill xmlns:a14="http://schemas.microsoft.com/office/drawing/2010/main">
                <a:solidFill>
                  <a:srgbClr val="FFFFFF"/>
                </a:solidFill>
              </a14:hiddenFill>
            </a:ext>
          </a:extLst>
        </p:spPr>
      </p:pic>
      <p:sp>
        <p:nvSpPr>
          <p:cNvPr id="44036" name="Rectangle 4" descr="Canvas"/>
          <p:cNvSpPr>
            <a:spLocks noChangeArrowheads="1"/>
          </p:cNvSpPr>
          <p:nvPr/>
        </p:nvSpPr>
        <p:spPr bwMode="white">
          <a:xfrm>
            <a:off x="596900" y="4130675"/>
            <a:ext cx="1041400" cy="457200"/>
          </a:xfrm>
          <a:prstGeom prst="rect">
            <a:avLst/>
          </a:prstGeom>
          <a:blipFill dpi="0" rotWithShape="0">
            <a:blip r:embed="rId2"/>
            <a:srcRect/>
            <a:tile tx="0" ty="0" sx="100000" sy="100000" flip="none" algn="tl"/>
          </a:bli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lgn="ctr"/>
            <a:endParaRPr kumimoji="1" lang="en-US">
              <a:latin typeface="Times New Roman" pitchFamily="18" charset="0"/>
            </a:endParaRPr>
          </a:p>
        </p:txBody>
      </p:sp>
      <p:pic>
        <p:nvPicPr>
          <p:cNvPr id="44037" name="Picture 5" descr="minispir"/>
          <p:cNvPicPr>
            <a:picLocks noChangeAspect="1" noChangeArrowheads="1"/>
          </p:cNvPicPr>
          <p:nvPr/>
        </p:nvPicPr>
        <p:blipFill>
          <a:blip r:embed="rId3">
            <a:extLst>
              <a:ext uri="{28A0092B-C50C-407E-A947-70E740481C1C}">
                <a14:useLocalDpi xmlns:a14="http://schemas.microsoft.com/office/drawing/2010/main" val="0"/>
              </a:ext>
            </a:extLst>
          </a:blip>
          <a:srcRect t="39999"/>
          <a:stretch>
            <a:fillRect/>
          </a:stretch>
        </p:blipFill>
        <p:spPr bwMode="ltGray">
          <a:xfrm>
            <a:off x="0" y="4222750"/>
            <a:ext cx="1181100" cy="2571750"/>
          </a:xfrm>
          <a:prstGeom prst="rect">
            <a:avLst/>
          </a:prstGeom>
          <a:noFill/>
          <a:extLst>
            <a:ext uri="{909E8E84-426E-40DD-AFC4-6F175D3DCCD1}">
              <a14:hiddenFill xmlns:a14="http://schemas.microsoft.com/office/drawing/2010/main">
                <a:solidFill>
                  <a:srgbClr val="FFFFFF"/>
                </a:solidFill>
              </a14:hiddenFill>
            </a:ext>
          </a:extLst>
        </p:spPr>
      </p:pic>
      <p:sp>
        <p:nvSpPr>
          <p:cNvPr id="44038" name="Rectangle 6"/>
          <p:cNvSpPr>
            <a:spLocks noGrp="1" noChangeArrowheads="1"/>
          </p:cNvSpPr>
          <p:nvPr>
            <p:ph type="ctrTitle"/>
          </p:nvPr>
        </p:nvSpPr>
        <p:spPr>
          <a:xfrm>
            <a:off x="914400" y="2057400"/>
            <a:ext cx="7721600" cy="1143000"/>
          </a:xfrm>
        </p:spPr>
        <p:txBody>
          <a:bodyPr/>
          <a:lstStyle>
            <a:lvl1pPr>
              <a:defRPr/>
            </a:lvl1pPr>
          </a:lstStyle>
          <a:p>
            <a:pPr lvl="0"/>
            <a:r>
              <a:rPr lang="en-US" noProof="0" smtClean="0"/>
              <a:t>Click to edit Master title style</a:t>
            </a:r>
          </a:p>
        </p:txBody>
      </p:sp>
      <p:sp>
        <p:nvSpPr>
          <p:cNvPr id="44039" name="Rectangle 7"/>
          <p:cNvSpPr>
            <a:spLocks noGrp="1" noChangeArrowheads="1"/>
          </p:cNvSpPr>
          <p:nvPr>
            <p:ph type="subTitle" idx="1"/>
          </p:nvPr>
        </p:nvSpPr>
        <p:spPr>
          <a:xfrm>
            <a:off x="1625600" y="3886200"/>
            <a:ext cx="6400800" cy="1771650"/>
          </a:xfrm>
        </p:spPr>
        <p:txBody>
          <a:bodyPr/>
          <a:lstStyle>
            <a:lvl1pPr marL="0" indent="0" algn="ctr">
              <a:buFontTx/>
              <a:buNone/>
              <a:defRPr/>
            </a:lvl1pPr>
          </a:lstStyle>
          <a:p>
            <a:pPr lvl="0"/>
            <a:r>
              <a:rPr lang="en-US" noProof="0" smtClean="0"/>
              <a:t>Click to edit Master subtitle style</a:t>
            </a:r>
          </a:p>
        </p:txBody>
      </p:sp>
      <p:sp>
        <p:nvSpPr>
          <p:cNvPr id="44040" name="Rectangle 8"/>
          <p:cNvSpPr>
            <a:spLocks noGrp="1" noChangeArrowheads="1"/>
          </p:cNvSpPr>
          <p:nvPr>
            <p:ph type="dt" sz="quarter" idx="2"/>
          </p:nvPr>
        </p:nvSpPr>
        <p:spPr>
          <a:xfrm>
            <a:off x="1084263" y="6096000"/>
            <a:ext cx="1905000" cy="457200"/>
          </a:xfrm>
        </p:spPr>
        <p:txBody>
          <a:bodyPr/>
          <a:lstStyle>
            <a:lvl1pPr>
              <a:defRPr>
                <a:latin typeface="Times New Roman" pitchFamily="18" charset="0"/>
              </a:defRPr>
            </a:lvl1pPr>
          </a:lstStyle>
          <a:p>
            <a:endParaRPr lang="en-US"/>
          </a:p>
        </p:txBody>
      </p:sp>
      <p:sp>
        <p:nvSpPr>
          <p:cNvPr id="44041" name="Rectangle 9"/>
          <p:cNvSpPr>
            <a:spLocks noGrp="1" noChangeArrowheads="1"/>
          </p:cNvSpPr>
          <p:nvPr>
            <p:ph type="ftr" sz="quarter" idx="3"/>
          </p:nvPr>
        </p:nvSpPr>
        <p:spPr>
          <a:xfrm>
            <a:off x="3522663" y="6096000"/>
            <a:ext cx="2895600" cy="457200"/>
          </a:xfrm>
        </p:spPr>
        <p:txBody>
          <a:bodyPr/>
          <a:lstStyle>
            <a:lvl1pPr>
              <a:defRPr>
                <a:latin typeface="Times New Roman" pitchFamily="18" charset="0"/>
              </a:defRPr>
            </a:lvl1pPr>
          </a:lstStyle>
          <a:p>
            <a:endParaRPr lang="en-US"/>
          </a:p>
        </p:txBody>
      </p:sp>
      <p:sp>
        <p:nvSpPr>
          <p:cNvPr id="44042" name="Rectangle 10"/>
          <p:cNvSpPr>
            <a:spLocks noGrp="1" noChangeArrowheads="1"/>
          </p:cNvSpPr>
          <p:nvPr>
            <p:ph type="sldNum" sz="quarter" idx="4"/>
          </p:nvPr>
        </p:nvSpPr>
        <p:spPr>
          <a:xfrm>
            <a:off x="6951663" y="6096000"/>
            <a:ext cx="1905000" cy="457200"/>
          </a:xfrm>
        </p:spPr>
        <p:txBody>
          <a:bodyPr/>
          <a:lstStyle>
            <a:lvl1pPr>
              <a:defRPr>
                <a:latin typeface="Times New Roman" pitchFamily="18" charset="0"/>
              </a:defRPr>
            </a:lvl1pPr>
          </a:lstStyle>
          <a:p>
            <a:fld id="{B104D8C3-575D-498F-B386-3A5E0FF9CF16}"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36EC019D-40BC-46A6-AB0B-88B5C55724D5}" type="slidenum">
              <a:rPr lang="en-US"/>
              <a:pPr/>
              <a:t>‹#›</a:t>
            </a:fld>
            <a:endParaRPr lang="en-US"/>
          </a:p>
        </p:txBody>
      </p:sp>
    </p:spTree>
    <p:extLst>
      <p:ext uri="{BB962C8B-B14F-4D97-AF65-F5344CB8AC3E}">
        <p14:creationId xmlns:p14="http://schemas.microsoft.com/office/powerpoint/2010/main" val="2138160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19050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066800" y="381000"/>
            <a:ext cx="55626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349AAAF5-46FF-49B8-9898-388B9E31B552}" type="slidenum">
              <a:rPr lang="en-US"/>
              <a:pPr/>
              <a:t>‹#›</a:t>
            </a:fld>
            <a:endParaRPr lang="en-US"/>
          </a:p>
        </p:txBody>
      </p:sp>
    </p:spTree>
    <p:extLst>
      <p:ext uri="{BB962C8B-B14F-4D97-AF65-F5344CB8AC3E}">
        <p14:creationId xmlns:p14="http://schemas.microsoft.com/office/powerpoint/2010/main" val="173808252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1066800" y="381000"/>
            <a:ext cx="76200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1066800" y="1752600"/>
            <a:ext cx="37338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953000" y="1752600"/>
            <a:ext cx="3733800" cy="4114800"/>
          </a:xfrm>
        </p:spPr>
        <p:txBody>
          <a:bodyPr/>
          <a:lstStyle/>
          <a:p>
            <a:endParaRPr lang="en-US"/>
          </a:p>
        </p:txBody>
      </p:sp>
      <p:sp>
        <p:nvSpPr>
          <p:cNvPr id="5" name="Date Placeholder 4"/>
          <p:cNvSpPr>
            <a:spLocks noGrp="1"/>
          </p:cNvSpPr>
          <p:nvPr>
            <p:ph type="dt" sz="half" idx="10"/>
          </p:nvPr>
        </p:nvSpPr>
        <p:spPr>
          <a:xfrm>
            <a:off x="1014413" y="6107113"/>
            <a:ext cx="1905000" cy="457200"/>
          </a:xfrm>
        </p:spPr>
        <p:txBody>
          <a:bodyPr/>
          <a:lstStyle>
            <a:lvl1pPr>
              <a:defRPr/>
            </a:lvl1pPr>
          </a:lstStyle>
          <a:p>
            <a:endParaRPr lang="en-US"/>
          </a:p>
        </p:txBody>
      </p:sp>
      <p:sp>
        <p:nvSpPr>
          <p:cNvPr id="6" name="Footer Placeholder 5"/>
          <p:cNvSpPr>
            <a:spLocks noGrp="1"/>
          </p:cNvSpPr>
          <p:nvPr>
            <p:ph type="ftr" sz="quarter" idx="11"/>
          </p:nvPr>
        </p:nvSpPr>
        <p:spPr>
          <a:xfrm>
            <a:off x="3452813" y="6107113"/>
            <a:ext cx="2895600" cy="457200"/>
          </a:xfrm>
        </p:spPr>
        <p:txBody>
          <a:bodyPr/>
          <a:lstStyle>
            <a:lvl1pPr>
              <a:defRPr/>
            </a:lvl1pPr>
          </a:lstStyle>
          <a:p>
            <a:endParaRPr lang="en-US"/>
          </a:p>
        </p:txBody>
      </p:sp>
      <p:sp>
        <p:nvSpPr>
          <p:cNvPr id="7" name="Slide Number Placeholder 6"/>
          <p:cNvSpPr>
            <a:spLocks noGrp="1"/>
          </p:cNvSpPr>
          <p:nvPr>
            <p:ph type="sldNum" sz="quarter" idx="12"/>
          </p:nvPr>
        </p:nvSpPr>
        <p:spPr>
          <a:xfrm>
            <a:off x="6881813" y="6107113"/>
            <a:ext cx="1905000" cy="457200"/>
          </a:xfrm>
        </p:spPr>
        <p:txBody>
          <a:bodyPr/>
          <a:lstStyle>
            <a:lvl1pPr>
              <a:defRPr/>
            </a:lvl1pPr>
          </a:lstStyle>
          <a:p>
            <a:fld id="{AD3C3565-A4AC-4962-AC75-44E68914843A}" type="slidenum">
              <a:rPr lang="en-US"/>
              <a:pPr/>
              <a:t>‹#›</a:t>
            </a:fld>
            <a:endParaRPr lang="en-US"/>
          </a:p>
        </p:txBody>
      </p:sp>
    </p:spTree>
    <p:extLst>
      <p:ext uri="{BB962C8B-B14F-4D97-AF65-F5344CB8AC3E}">
        <p14:creationId xmlns:p14="http://schemas.microsoft.com/office/powerpoint/2010/main" val="3788116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3BAA434A-0191-4BD1-9C5D-97FDD4FA5BA1}" type="slidenum">
              <a:rPr lang="en-US"/>
              <a:pPr/>
              <a:t>‹#›</a:t>
            </a:fld>
            <a:endParaRPr lang="en-US"/>
          </a:p>
        </p:txBody>
      </p:sp>
    </p:spTree>
    <p:extLst>
      <p:ext uri="{BB962C8B-B14F-4D97-AF65-F5344CB8AC3E}">
        <p14:creationId xmlns:p14="http://schemas.microsoft.com/office/powerpoint/2010/main" val="23847999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689D210-084B-4BBC-86E7-2DBB1DE4DB6D}" type="slidenum">
              <a:rPr lang="en-US"/>
              <a:pPr/>
              <a:t>‹#›</a:t>
            </a:fld>
            <a:endParaRPr lang="en-US"/>
          </a:p>
        </p:txBody>
      </p:sp>
    </p:spTree>
    <p:extLst>
      <p:ext uri="{BB962C8B-B14F-4D97-AF65-F5344CB8AC3E}">
        <p14:creationId xmlns:p14="http://schemas.microsoft.com/office/powerpoint/2010/main" val="42088516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066800" y="1752600"/>
            <a:ext cx="37338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953000" y="1752600"/>
            <a:ext cx="37338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0AB57631-5937-488A-AF15-1BD19B289330}" type="slidenum">
              <a:rPr lang="en-US"/>
              <a:pPr/>
              <a:t>‹#›</a:t>
            </a:fld>
            <a:endParaRPr lang="en-US"/>
          </a:p>
        </p:txBody>
      </p:sp>
    </p:spTree>
    <p:extLst>
      <p:ext uri="{BB962C8B-B14F-4D97-AF65-F5344CB8AC3E}">
        <p14:creationId xmlns:p14="http://schemas.microsoft.com/office/powerpoint/2010/main" val="19747091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BC3E66E9-662A-4C54-BE83-8A10CE4B4C8B}" type="slidenum">
              <a:rPr lang="en-US"/>
              <a:pPr/>
              <a:t>‹#›</a:t>
            </a:fld>
            <a:endParaRPr lang="en-US"/>
          </a:p>
        </p:txBody>
      </p:sp>
    </p:spTree>
    <p:extLst>
      <p:ext uri="{BB962C8B-B14F-4D97-AF65-F5344CB8AC3E}">
        <p14:creationId xmlns:p14="http://schemas.microsoft.com/office/powerpoint/2010/main" val="8982406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DD674318-DF9A-4A17-928D-02D38A3CDFFB}" type="slidenum">
              <a:rPr lang="en-US"/>
              <a:pPr/>
              <a:t>‹#›</a:t>
            </a:fld>
            <a:endParaRPr lang="en-US"/>
          </a:p>
        </p:txBody>
      </p:sp>
    </p:spTree>
    <p:extLst>
      <p:ext uri="{BB962C8B-B14F-4D97-AF65-F5344CB8AC3E}">
        <p14:creationId xmlns:p14="http://schemas.microsoft.com/office/powerpoint/2010/main" val="25744867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1C6277A2-7E55-4D46-A2C3-80863E670109}" type="slidenum">
              <a:rPr lang="en-US"/>
              <a:pPr/>
              <a:t>‹#›</a:t>
            </a:fld>
            <a:endParaRPr lang="en-US"/>
          </a:p>
        </p:txBody>
      </p:sp>
    </p:spTree>
    <p:extLst>
      <p:ext uri="{BB962C8B-B14F-4D97-AF65-F5344CB8AC3E}">
        <p14:creationId xmlns:p14="http://schemas.microsoft.com/office/powerpoint/2010/main" val="1281026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BBA1642B-46C6-4451-80DA-5E043ABDED2E}" type="slidenum">
              <a:rPr lang="en-US"/>
              <a:pPr/>
              <a:t>‹#›</a:t>
            </a:fld>
            <a:endParaRPr lang="en-US"/>
          </a:p>
        </p:txBody>
      </p:sp>
    </p:spTree>
    <p:extLst>
      <p:ext uri="{BB962C8B-B14F-4D97-AF65-F5344CB8AC3E}">
        <p14:creationId xmlns:p14="http://schemas.microsoft.com/office/powerpoint/2010/main" val="12256540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AAF2032B-02EF-4196-ADEC-57AB32D2E7C6}" type="slidenum">
              <a:rPr lang="en-US"/>
              <a:pPr/>
              <a:t>‹#›</a:t>
            </a:fld>
            <a:endParaRPr lang="en-US"/>
          </a:p>
        </p:txBody>
      </p:sp>
    </p:spTree>
    <p:extLst>
      <p:ext uri="{BB962C8B-B14F-4D97-AF65-F5344CB8AC3E}">
        <p14:creationId xmlns:p14="http://schemas.microsoft.com/office/powerpoint/2010/main" val="36675036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ltGray">
      <p:bgPr>
        <a:solidFill>
          <a:srgbClr val="906D58"/>
        </a:solidFill>
        <a:effectLst>
          <a:outerShdw dist="107763" dir="2700000" algn="ctr" rotWithShape="0">
            <a:srgbClr val="000000"/>
          </a:outerShdw>
        </a:effectLst>
      </p:bgPr>
    </p:bg>
    <p:spTree>
      <p:nvGrpSpPr>
        <p:cNvPr id="1" name=""/>
        <p:cNvGrpSpPr/>
        <p:nvPr/>
      </p:nvGrpSpPr>
      <p:grpSpPr>
        <a:xfrm>
          <a:off x="0" y="0"/>
          <a:ext cx="0" cy="0"/>
          <a:chOff x="0" y="0"/>
          <a:chExt cx="0" cy="0"/>
        </a:xfrm>
      </p:grpSpPr>
      <p:sp>
        <p:nvSpPr>
          <p:cNvPr id="43010" name="Rectangle 2"/>
          <p:cNvSpPr>
            <a:spLocks noChangeArrowheads="1"/>
          </p:cNvSpPr>
          <p:nvPr/>
        </p:nvSpPr>
        <p:spPr bwMode="ltGray">
          <a:xfrm>
            <a:off x="609600" y="228600"/>
            <a:ext cx="8239125" cy="6391275"/>
          </a:xfrm>
          <a:prstGeom prst="rect">
            <a:avLst/>
          </a:prstGeom>
          <a:solidFill>
            <a:srgbClr val="EDE7E3"/>
          </a:solidFill>
          <a:ln>
            <a:noFill/>
          </a:ln>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algn="ctr"/>
            <a:endParaRPr kumimoji="1" lang="en-US">
              <a:latin typeface="Verdana" pitchFamily="34" charset="0"/>
            </a:endParaRPr>
          </a:p>
        </p:txBody>
      </p:sp>
      <p:sp>
        <p:nvSpPr>
          <p:cNvPr id="43011" name="Line 3"/>
          <p:cNvSpPr>
            <a:spLocks noChangeShapeType="1"/>
          </p:cNvSpPr>
          <p:nvPr/>
        </p:nvSpPr>
        <p:spPr bwMode="ltGray">
          <a:xfrm>
            <a:off x="1016000" y="1600200"/>
            <a:ext cx="7670800" cy="0"/>
          </a:xfrm>
          <a:prstGeom prst="line">
            <a:avLst/>
          </a:prstGeom>
          <a:noFill/>
          <a:ln w="317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pic>
        <p:nvPicPr>
          <p:cNvPr id="43012" name="Picture 4" descr="minispir"/>
          <p:cNvPicPr>
            <a:picLocks noChangeAspect="1" noChangeArrowheads="1"/>
          </p:cNvPicPr>
          <p:nvPr/>
        </p:nvPicPr>
        <p:blipFill>
          <a:blip r:embed="rId14">
            <a:extLst>
              <a:ext uri="{28A0092B-C50C-407E-A947-70E740481C1C}">
                <a14:useLocalDpi xmlns:a14="http://schemas.microsoft.com/office/drawing/2010/main" val="0"/>
              </a:ext>
            </a:extLst>
          </a:blip>
          <a:srcRect b="5333"/>
          <a:stretch>
            <a:fillRect/>
          </a:stretch>
        </p:blipFill>
        <p:spPr bwMode="ltGray">
          <a:xfrm>
            <a:off x="0" y="50800"/>
            <a:ext cx="1181100" cy="4057650"/>
          </a:xfrm>
          <a:prstGeom prst="rect">
            <a:avLst/>
          </a:prstGeom>
          <a:noFill/>
          <a:extLst>
            <a:ext uri="{909E8E84-426E-40DD-AFC4-6F175D3DCCD1}">
              <a14:hiddenFill xmlns:a14="http://schemas.microsoft.com/office/drawing/2010/main">
                <a:solidFill>
                  <a:srgbClr val="FFFFFF"/>
                </a:solidFill>
              </a14:hiddenFill>
            </a:ext>
          </a:extLst>
        </p:spPr>
      </p:pic>
      <p:pic>
        <p:nvPicPr>
          <p:cNvPr id="43013" name="Picture 5" descr="minispir"/>
          <p:cNvPicPr>
            <a:picLocks noChangeAspect="1" noChangeArrowheads="1"/>
          </p:cNvPicPr>
          <p:nvPr/>
        </p:nvPicPr>
        <p:blipFill>
          <a:blip r:embed="rId14">
            <a:extLst>
              <a:ext uri="{28A0092B-C50C-407E-A947-70E740481C1C}">
                <a14:useLocalDpi xmlns:a14="http://schemas.microsoft.com/office/drawing/2010/main" val="0"/>
              </a:ext>
            </a:extLst>
          </a:blip>
          <a:srcRect t="39999"/>
          <a:stretch>
            <a:fillRect/>
          </a:stretch>
        </p:blipFill>
        <p:spPr bwMode="ltGray">
          <a:xfrm>
            <a:off x="0" y="4222750"/>
            <a:ext cx="1181100" cy="2571750"/>
          </a:xfrm>
          <a:prstGeom prst="rect">
            <a:avLst/>
          </a:prstGeom>
          <a:noFill/>
          <a:extLst>
            <a:ext uri="{909E8E84-426E-40DD-AFC4-6F175D3DCCD1}">
              <a14:hiddenFill xmlns:a14="http://schemas.microsoft.com/office/drawing/2010/main">
                <a:solidFill>
                  <a:srgbClr val="FFFFFF"/>
                </a:solidFill>
              </a14:hiddenFill>
            </a:ext>
          </a:extLst>
        </p:spPr>
      </p:pic>
      <p:sp>
        <p:nvSpPr>
          <p:cNvPr id="43014" name="Rectangle 6"/>
          <p:cNvSpPr>
            <a:spLocks noGrp="1" noChangeArrowheads="1"/>
          </p:cNvSpPr>
          <p:nvPr>
            <p:ph type="title"/>
          </p:nvPr>
        </p:nvSpPr>
        <p:spPr bwMode="auto">
          <a:xfrm>
            <a:off x="1066800" y="381000"/>
            <a:ext cx="76200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43015" name="Rectangle 7"/>
          <p:cNvSpPr>
            <a:spLocks noGrp="1" noChangeArrowheads="1"/>
          </p:cNvSpPr>
          <p:nvPr>
            <p:ph type="body" idx="1"/>
          </p:nvPr>
        </p:nvSpPr>
        <p:spPr bwMode="auto">
          <a:xfrm>
            <a:off x="1066800" y="1752600"/>
            <a:ext cx="76200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3016" name="Rectangle 8"/>
          <p:cNvSpPr>
            <a:spLocks noGrp="1" noChangeArrowheads="1"/>
          </p:cNvSpPr>
          <p:nvPr>
            <p:ph type="dt" sz="half" idx="2"/>
          </p:nvPr>
        </p:nvSpPr>
        <p:spPr bwMode="auto">
          <a:xfrm>
            <a:off x="1014413" y="6107113"/>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atin typeface="+mn-lt"/>
              </a:defRPr>
            </a:lvl1pPr>
          </a:lstStyle>
          <a:p>
            <a:endParaRPr lang="en-US"/>
          </a:p>
        </p:txBody>
      </p:sp>
      <p:sp>
        <p:nvSpPr>
          <p:cNvPr id="43017" name="Rectangle 9"/>
          <p:cNvSpPr>
            <a:spLocks noGrp="1" noChangeArrowheads="1"/>
          </p:cNvSpPr>
          <p:nvPr>
            <p:ph type="ftr" sz="quarter" idx="3"/>
          </p:nvPr>
        </p:nvSpPr>
        <p:spPr bwMode="auto">
          <a:xfrm>
            <a:off x="3452813" y="6107113"/>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atin typeface="+mn-lt"/>
              </a:defRPr>
            </a:lvl1pPr>
          </a:lstStyle>
          <a:p>
            <a:endParaRPr lang="en-US"/>
          </a:p>
        </p:txBody>
      </p:sp>
      <p:sp>
        <p:nvSpPr>
          <p:cNvPr id="43018" name="Rectangle 10"/>
          <p:cNvSpPr>
            <a:spLocks noGrp="1" noChangeArrowheads="1"/>
          </p:cNvSpPr>
          <p:nvPr>
            <p:ph type="sldNum" sz="quarter" idx="4"/>
          </p:nvPr>
        </p:nvSpPr>
        <p:spPr bwMode="auto">
          <a:xfrm>
            <a:off x="6881813" y="6107113"/>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atin typeface="+mn-lt"/>
              </a:defRPr>
            </a:lvl1pPr>
          </a:lstStyle>
          <a:p>
            <a:fld id="{F16128B6-3829-4F17-9DF7-97CF7A1D8EE0}"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56" r:id="rId1"/>
    <p:sldLayoutId id="2147483657" r:id="rId2"/>
    <p:sldLayoutId id="2147483658" r:id="rId3"/>
    <p:sldLayoutId id="2147483659" r:id="rId4"/>
    <p:sldLayoutId id="2147483660" r:id="rId5"/>
    <p:sldLayoutId id="2147483661" r:id="rId6"/>
    <p:sldLayoutId id="2147483662" r:id="rId7"/>
    <p:sldLayoutId id="2147483663" r:id="rId8"/>
    <p:sldLayoutId id="2147483664" r:id="rId9"/>
    <p:sldLayoutId id="2147483665" r:id="rId10"/>
    <p:sldLayoutId id="2147483666" r:id="rId11"/>
    <p:sldLayoutId id="2147483667" r:id="rId12"/>
  </p:sldLayoutIdLst>
  <p:txStyles>
    <p:titleStyle>
      <a:lvl1pPr algn="ctr" rtl="0" fontAlgn="base">
        <a:spcBef>
          <a:spcPct val="0"/>
        </a:spcBef>
        <a:spcAft>
          <a:spcPct val="0"/>
        </a:spcAft>
        <a:defRPr sz="3600">
          <a:solidFill>
            <a:schemeClr val="tx2"/>
          </a:solidFill>
          <a:latin typeface="+mj-lt"/>
          <a:ea typeface="+mj-ea"/>
          <a:cs typeface="+mj-cs"/>
        </a:defRPr>
      </a:lvl1pPr>
      <a:lvl2pPr algn="ctr" rtl="0" fontAlgn="base">
        <a:spcBef>
          <a:spcPct val="0"/>
        </a:spcBef>
        <a:spcAft>
          <a:spcPct val="0"/>
        </a:spcAft>
        <a:defRPr sz="3600">
          <a:solidFill>
            <a:schemeClr val="tx2"/>
          </a:solidFill>
          <a:latin typeface="Verdana" pitchFamily="34" charset="0"/>
        </a:defRPr>
      </a:lvl2pPr>
      <a:lvl3pPr algn="ctr" rtl="0" fontAlgn="base">
        <a:spcBef>
          <a:spcPct val="0"/>
        </a:spcBef>
        <a:spcAft>
          <a:spcPct val="0"/>
        </a:spcAft>
        <a:defRPr sz="3600">
          <a:solidFill>
            <a:schemeClr val="tx2"/>
          </a:solidFill>
          <a:latin typeface="Verdana" pitchFamily="34" charset="0"/>
        </a:defRPr>
      </a:lvl3pPr>
      <a:lvl4pPr algn="ctr" rtl="0" fontAlgn="base">
        <a:spcBef>
          <a:spcPct val="0"/>
        </a:spcBef>
        <a:spcAft>
          <a:spcPct val="0"/>
        </a:spcAft>
        <a:defRPr sz="3600">
          <a:solidFill>
            <a:schemeClr val="tx2"/>
          </a:solidFill>
          <a:latin typeface="Verdana" pitchFamily="34" charset="0"/>
        </a:defRPr>
      </a:lvl4pPr>
      <a:lvl5pPr algn="ctr" rtl="0" fontAlgn="base">
        <a:spcBef>
          <a:spcPct val="0"/>
        </a:spcBef>
        <a:spcAft>
          <a:spcPct val="0"/>
        </a:spcAft>
        <a:defRPr sz="3600">
          <a:solidFill>
            <a:schemeClr val="tx2"/>
          </a:solidFill>
          <a:latin typeface="Verdana" pitchFamily="34" charset="0"/>
        </a:defRPr>
      </a:lvl5pPr>
      <a:lvl6pPr marL="457200" algn="ctr" rtl="0" fontAlgn="base">
        <a:spcBef>
          <a:spcPct val="0"/>
        </a:spcBef>
        <a:spcAft>
          <a:spcPct val="0"/>
        </a:spcAft>
        <a:defRPr sz="3600">
          <a:solidFill>
            <a:schemeClr val="tx2"/>
          </a:solidFill>
          <a:latin typeface="Verdana" pitchFamily="34" charset="0"/>
        </a:defRPr>
      </a:lvl6pPr>
      <a:lvl7pPr marL="914400" algn="ctr" rtl="0" fontAlgn="base">
        <a:spcBef>
          <a:spcPct val="0"/>
        </a:spcBef>
        <a:spcAft>
          <a:spcPct val="0"/>
        </a:spcAft>
        <a:defRPr sz="3600">
          <a:solidFill>
            <a:schemeClr val="tx2"/>
          </a:solidFill>
          <a:latin typeface="Verdana" pitchFamily="34" charset="0"/>
        </a:defRPr>
      </a:lvl7pPr>
      <a:lvl8pPr marL="1371600" algn="ctr" rtl="0" fontAlgn="base">
        <a:spcBef>
          <a:spcPct val="0"/>
        </a:spcBef>
        <a:spcAft>
          <a:spcPct val="0"/>
        </a:spcAft>
        <a:defRPr sz="3600">
          <a:solidFill>
            <a:schemeClr val="tx2"/>
          </a:solidFill>
          <a:latin typeface="Verdana" pitchFamily="34" charset="0"/>
        </a:defRPr>
      </a:lvl8pPr>
      <a:lvl9pPr marL="1828800" algn="ctr" rtl="0" fontAlgn="base">
        <a:spcBef>
          <a:spcPct val="0"/>
        </a:spcBef>
        <a:spcAft>
          <a:spcPct val="0"/>
        </a:spcAft>
        <a:defRPr sz="3600">
          <a:solidFill>
            <a:schemeClr val="tx2"/>
          </a:solidFill>
          <a:latin typeface="Verdana" pitchFamily="34"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4.wm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7.wmf"/><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1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21.gif"/><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23.jpe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24.jpeg"/><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2" Type="http://schemas.openxmlformats.org/officeDocument/2006/relationships/image" Target="../media/image26.gif"/><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3" Type="http://schemas.openxmlformats.org/officeDocument/2006/relationships/image" Target="../media/image27.gif"/><Relationship Id="rId2" Type="http://schemas.openxmlformats.org/officeDocument/2006/relationships/hyperlink" Target="http://www.google.com/url?sa=i&amp;rct=j&amp;q=&amp;esrc=s&amp;frm=1&amp;source=images&amp;cd=&amp;cad=rja&amp;docid=JfOTm3UGV8uVpM&amp;tbnid=Z2MksMDue0b5eM:&amp;ved=0CAUQjRw&amp;url=http://www.enchantedlearning.com/subjects/animals/cell/&amp;ei=iecDUqOENYbc9AT4gYEg&amp;bvm=bv.50500085,d.eWU&amp;psig=AFQjCNHaDU8DxuLH3rGfew6f2MSvaeUWkg&amp;ust=1376073992150816" TargetMode="Externa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3" Type="http://schemas.openxmlformats.org/officeDocument/2006/relationships/image" Target="../media/image27.gif"/><Relationship Id="rId2" Type="http://schemas.openxmlformats.org/officeDocument/2006/relationships/hyperlink" Target="http://www.google.com/url?sa=i&amp;rct=j&amp;q=&amp;esrc=s&amp;frm=1&amp;source=images&amp;cd=&amp;cad=rja&amp;docid=JfOTm3UGV8uVpM&amp;tbnid=Z2MksMDue0b5eM:&amp;ved=0CAUQjRw&amp;url=http://www.enchantedlearning.com/subjects/animals/cell/&amp;ei=iecDUqOENYbc9AT4gYEg&amp;bvm=bv.50500085,d.eWU&amp;psig=AFQjCNHaDU8DxuLH3rGfew6f2MSvaeUWkg&amp;ust=1376073992150816" TargetMode="Externa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3" Type="http://schemas.openxmlformats.org/officeDocument/2006/relationships/image" Target="../media/image27.gif"/><Relationship Id="rId2" Type="http://schemas.openxmlformats.org/officeDocument/2006/relationships/hyperlink" Target="http://www.google.com/url?sa=i&amp;rct=j&amp;q=&amp;esrc=s&amp;frm=1&amp;source=images&amp;cd=&amp;cad=rja&amp;docid=JfOTm3UGV8uVpM&amp;tbnid=Z2MksMDue0b5eM:&amp;ved=0CAUQjRw&amp;url=http://www.enchantedlearning.com/subjects/animals/cell/&amp;ei=iecDUqOENYbc9AT4gYEg&amp;bvm=bv.50500085,d.eWU&amp;psig=AFQjCNHaDU8DxuLH3rGfew6f2MSvaeUWkg&amp;ust=1376073992150816" TargetMode="Externa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60.xml.rels><?xml version="1.0" encoding="UTF-8" standalone="yes"?>
<Relationships xmlns="http://schemas.openxmlformats.org/package/2006/relationships"><Relationship Id="rId3" Type="http://schemas.openxmlformats.org/officeDocument/2006/relationships/image" Target="../media/image27.gif"/><Relationship Id="rId2" Type="http://schemas.openxmlformats.org/officeDocument/2006/relationships/hyperlink" Target="http://www.google.com/url?sa=i&amp;rct=j&amp;q=&amp;esrc=s&amp;frm=1&amp;source=images&amp;cd=&amp;cad=rja&amp;docid=JfOTm3UGV8uVpM&amp;tbnid=Z2MksMDue0b5eM:&amp;ved=0CAUQjRw&amp;url=http://www.enchantedlearning.com/subjects/animals/cell/&amp;ei=iecDUqOENYbc9AT4gYEg&amp;bvm=bv.50500085,d.eWU&amp;psig=AFQjCNHaDU8DxuLH3rGfew6f2MSvaeUWkg&amp;ust=1376073992150816" TargetMode="Externa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3" Type="http://schemas.openxmlformats.org/officeDocument/2006/relationships/image" Target="../media/image27.gif"/><Relationship Id="rId2" Type="http://schemas.openxmlformats.org/officeDocument/2006/relationships/hyperlink" Target="http://www.google.com/url?sa=i&amp;rct=j&amp;q=&amp;esrc=s&amp;frm=1&amp;source=images&amp;cd=&amp;cad=rja&amp;docid=JfOTm3UGV8uVpM&amp;tbnid=Z2MksMDue0b5eM:&amp;ved=0CAUQjRw&amp;url=http://www.enchantedlearning.com/subjects/animals/cell/&amp;ei=iecDUqOENYbc9AT4gYEg&amp;bvm=bv.50500085,d.eWU&amp;psig=AFQjCNHaDU8DxuLH3rGfew6f2MSvaeUWkg&amp;ust=1376073992150816" TargetMode="Externa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3" Type="http://schemas.openxmlformats.org/officeDocument/2006/relationships/image" Target="../media/image27.gif"/><Relationship Id="rId2" Type="http://schemas.openxmlformats.org/officeDocument/2006/relationships/hyperlink" Target="http://www.google.com/url?sa=i&amp;rct=j&amp;q=&amp;esrc=s&amp;frm=1&amp;source=images&amp;cd=&amp;cad=rja&amp;docid=JfOTm3UGV8uVpM&amp;tbnid=Z2MksMDue0b5eM:&amp;ved=0CAUQjRw&amp;url=http://www.enchantedlearning.com/subjects/animals/cell/&amp;ei=iecDUqOENYbc9AT4gYEg&amp;bvm=bv.50500085,d.eWU&amp;psig=AFQjCNHaDU8DxuLH3rGfew6f2MSvaeUWkg&amp;ust=1376073992150816" TargetMode="Externa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3" Type="http://schemas.openxmlformats.org/officeDocument/2006/relationships/image" Target="../media/image28.gif"/><Relationship Id="rId2" Type="http://schemas.openxmlformats.org/officeDocument/2006/relationships/hyperlink" Target="http://www.google.com/url?sa=i&amp;rct=j&amp;q=&amp;esrc=s&amp;frm=1&amp;source=images&amp;cd=&amp;cad=rja&amp;docid=B1zlleKq13nWGM&amp;tbnid=u6uVdHipzNibrM:&amp;ved=0CAUQjRw&amp;url=http://www.houghtonmifflinbooks.com/booksellers/press_release/studentscience/mtor.shtml&amp;ei=J-gDUtPFHoKQ9QSG3YFA&amp;bvm=bv.50500085,d.eWU&amp;psig=AFQjCNEs5BtxUoviNvOY5aic-oqbmqWSRA&amp;ust=1376074079124457" TargetMode="External"/><Relationship Id="rId1" Type="http://schemas.openxmlformats.org/officeDocument/2006/relationships/slideLayout" Target="../slideLayouts/slideLayout7.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ctrTitle"/>
          </p:nvPr>
        </p:nvSpPr>
        <p:spPr>
          <a:xfrm>
            <a:off x="1447800" y="4114800"/>
            <a:ext cx="6934200" cy="1600200"/>
          </a:xfrm>
        </p:spPr>
        <p:txBody>
          <a:bodyPr/>
          <a:lstStyle/>
          <a:p>
            <a:r>
              <a:rPr lang="en-US" dirty="0"/>
              <a:t>Animal </a:t>
            </a:r>
            <a:r>
              <a:rPr lang="en-US" dirty="0" smtClean="0"/>
              <a:t>Reproduction</a:t>
            </a:r>
            <a:endParaRPr lang="en-US" dirty="0"/>
          </a:p>
        </p:txBody>
      </p:sp>
      <p:pic>
        <p:nvPicPr>
          <p:cNvPr id="66563" name="Picture 3" descr="AN01613_"/>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95400" y="1143000"/>
            <a:ext cx="3429000" cy="2973388"/>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3"/>
          <p:cNvSpPr>
            <a:spLocks noGrp="1" noChangeArrowheads="1"/>
          </p:cNvSpPr>
          <p:nvPr>
            <p:ph type="subTitle" idx="1"/>
          </p:nvPr>
        </p:nvSpPr>
        <p:spPr>
          <a:xfrm>
            <a:off x="4925979" y="762000"/>
            <a:ext cx="4216400" cy="762000"/>
          </a:xfrm>
        </p:spPr>
        <p:txBody>
          <a:bodyPr/>
          <a:lstStyle/>
          <a:p>
            <a:pPr algn="l"/>
            <a:r>
              <a:rPr lang="en-US" sz="1800" dirty="0" smtClean="0"/>
              <a:t>Objective 8.01: Understand animal reproduction and parturition </a:t>
            </a:r>
            <a:endParaRPr lang="en-US" sz="1800" dirty="0"/>
          </a:p>
        </p:txBody>
      </p:sp>
    </p:spTree>
  </p:cSld>
  <p:clrMapOvr>
    <a:masterClrMapping/>
  </p:clrMapOvr>
  <p:transition>
    <p:random/>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1026"/>
          <p:cNvSpPr>
            <a:spLocks noGrp="1" noChangeArrowheads="1"/>
          </p:cNvSpPr>
          <p:nvPr>
            <p:ph type="title"/>
          </p:nvPr>
        </p:nvSpPr>
        <p:spPr/>
        <p:txBody>
          <a:bodyPr/>
          <a:lstStyle/>
          <a:p>
            <a:r>
              <a:rPr lang="en-US"/>
              <a:t>Female Reproductive System</a:t>
            </a:r>
          </a:p>
        </p:txBody>
      </p:sp>
      <p:pic>
        <p:nvPicPr>
          <p:cNvPr id="94213" name="Picture 1029" descr="mare over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66800" y="2292350"/>
            <a:ext cx="7620000" cy="2965450"/>
          </a:xfrm>
          <a:prstGeom prst="rect">
            <a:avLst/>
          </a:pr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pic>
    </p:spTree>
  </p:cSld>
  <p:clrMapOvr>
    <a:masterClrMapping/>
  </p:clrMapOvr>
  <p:transition>
    <p:random/>
  </p:transition>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9634" name="Rectangle 2050"/>
          <p:cNvSpPr>
            <a:spLocks noGrp="1" noChangeArrowheads="1"/>
          </p:cNvSpPr>
          <p:nvPr>
            <p:ph type="title"/>
          </p:nvPr>
        </p:nvSpPr>
        <p:spPr/>
        <p:txBody>
          <a:bodyPr/>
          <a:lstStyle/>
          <a:p>
            <a:r>
              <a:rPr lang="en-US"/>
              <a:t>Female Reproductive System</a:t>
            </a:r>
          </a:p>
        </p:txBody>
      </p:sp>
      <p:sp>
        <p:nvSpPr>
          <p:cNvPr id="69635" name="Rectangle 2051"/>
          <p:cNvSpPr>
            <a:spLocks noGrp="1" noChangeArrowheads="1"/>
          </p:cNvSpPr>
          <p:nvPr>
            <p:ph type="body" idx="1"/>
          </p:nvPr>
        </p:nvSpPr>
        <p:spPr>
          <a:xfrm>
            <a:off x="914400" y="1676400"/>
            <a:ext cx="7772400" cy="4648200"/>
          </a:xfrm>
        </p:spPr>
        <p:txBody>
          <a:bodyPr/>
          <a:lstStyle/>
          <a:p>
            <a:pPr marL="533400" indent="-533400">
              <a:buFontTx/>
              <a:buNone/>
            </a:pPr>
            <a:r>
              <a:rPr lang="en-US" sz="2800"/>
              <a:t>The ovaries have three major functions:</a:t>
            </a:r>
          </a:p>
          <a:p>
            <a:pPr marL="533400" indent="-533400"/>
            <a:r>
              <a:rPr lang="en-US" sz="2400"/>
              <a:t>Gamete production</a:t>
            </a:r>
          </a:p>
          <a:p>
            <a:pPr marL="533400" indent="-533400"/>
            <a:r>
              <a:rPr lang="en-US" sz="2400"/>
              <a:t>Secrete estrogen (hormone)</a:t>
            </a:r>
          </a:p>
          <a:p>
            <a:pPr marL="914400" lvl="1" indent="-457200">
              <a:buFontTx/>
              <a:buChar char="•"/>
            </a:pPr>
            <a:r>
              <a:rPr lang="en-US" sz="2000"/>
              <a:t>absence of muscle development </a:t>
            </a:r>
          </a:p>
          <a:p>
            <a:pPr marL="914400" lvl="1" indent="-457200">
              <a:buFontTx/>
              <a:buChar char="•"/>
            </a:pPr>
            <a:r>
              <a:rPr lang="en-US" sz="2000"/>
              <a:t>development of mammary glands </a:t>
            </a:r>
          </a:p>
          <a:p>
            <a:pPr marL="914400" lvl="1" indent="-457200">
              <a:buFontTx/>
              <a:buChar char="•"/>
            </a:pPr>
            <a:r>
              <a:rPr lang="en-US" sz="2000"/>
              <a:t>development of reproductive systems and external genitalia </a:t>
            </a:r>
          </a:p>
          <a:p>
            <a:pPr marL="914400" lvl="1" indent="-457200">
              <a:buFontTx/>
              <a:buChar char="•"/>
            </a:pPr>
            <a:r>
              <a:rPr lang="en-US" sz="2000"/>
              <a:t>fat deposition on hips and stomach (source of energy) </a:t>
            </a:r>
          </a:p>
          <a:p>
            <a:pPr marL="914400" lvl="1" indent="-457200">
              <a:buFontTx/>
              <a:buChar char="•"/>
            </a:pPr>
            <a:r>
              <a:rPr lang="en-US" sz="2000"/>
              <a:t>triggering of heat </a:t>
            </a:r>
          </a:p>
          <a:p>
            <a:pPr marL="533400" indent="-533400"/>
            <a:r>
              <a:rPr lang="en-US" sz="2400"/>
              <a:t>Form the corpus luteum </a:t>
            </a:r>
          </a:p>
        </p:txBody>
      </p:sp>
      <p:pic>
        <p:nvPicPr>
          <p:cNvPr id="69636" name="Picture 2052" descr="SO00513_"/>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553200" y="4953000"/>
            <a:ext cx="1847850" cy="145573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6963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69635">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69635">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499"/>
                                          </p:stCondLst>
                                        </p:cTn>
                                        <p:tgtEl>
                                          <p:spTgt spid="69635">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499"/>
                                          </p:stCondLst>
                                        </p:cTn>
                                        <p:tgtEl>
                                          <p:spTgt spid="69635">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499"/>
                                          </p:stCondLst>
                                        </p:cTn>
                                        <p:tgtEl>
                                          <p:spTgt spid="69635">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499"/>
                                          </p:stCondLst>
                                        </p:cTn>
                                        <p:tgtEl>
                                          <p:spTgt spid="69635">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499"/>
                                          </p:stCondLst>
                                        </p:cTn>
                                        <p:tgtEl>
                                          <p:spTgt spid="69635">
                                            <p:txEl>
                                              <p:pRg st="7" end="7"/>
                                            </p:txEl>
                                          </p:spTgt>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grpId="0" nodeType="clickEffect">
                                  <p:stCondLst>
                                    <p:cond delay="0"/>
                                  </p:stCondLst>
                                  <p:childTnLst>
                                    <p:set>
                                      <p:cBhvr>
                                        <p:cTn id="28" dur="1" fill="hold">
                                          <p:stCondLst>
                                            <p:cond delay="499"/>
                                          </p:stCondLst>
                                        </p:cTn>
                                        <p:tgtEl>
                                          <p:spTgt spid="69635">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635" grpId="0" build="p"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p:txBody>
          <a:bodyPr/>
          <a:lstStyle/>
          <a:p>
            <a:r>
              <a:rPr lang="en-US"/>
              <a:t>Female Reproductive System</a:t>
            </a:r>
          </a:p>
        </p:txBody>
      </p:sp>
      <p:sp>
        <p:nvSpPr>
          <p:cNvPr id="70659" name="Rectangle 3"/>
          <p:cNvSpPr>
            <a:spLocks noGrp="1" noChangeArrowheads="1"/>
          </p:cNvSpPr>
          <p:nvPr>
            <p:ph type="body" idx="1"/>
          </p:nvPr>
        </p:nvSpPr>
        <p:spPr/>
        <p:txBody>
          <a:bodyPr/>
          <a:lstStyle/>
          <a:p>
            <a:r>
              <a:rPr lang="en-US" sz="2400" b="1"/>
              <a:t>Infundibulum</a:t>
            </a:r>
            <a:r>
              <a:rPr lang="en-US" sz="2400"/>
              <a:t> - the funnel shaped portion of the fallopian tube near the ovary that catches the ovulated egg. </a:t>
            </a:r>
          </a:p>
          <a:p>
            <a:pPr>
              <a:buFontTx/>
              <a:buNone/>
            </a:pPr>
            <a:endParaRPr lang="en-US" sz="2400"/>
          </a:p>
          <a:p>
            <a:r>
              <a:rPr lang="en-US" sz="2400" b="1"/>
              <a:t>Fallopian Tubes (or Oviducts)</a:t>
            </a:r>
            <a:r>
              <a:rPr lang="en-US" sz="2400"/>
              <a:t> - pair of small tubes leading from the ovaries to the horns of the uterus (5 - 6 inches). </a:t>
            </a:r>
          </a:p>
          <a:p>
            <a:pPr lvl="1"/>
            <a:r>
              <a:rPr lang="en-US" sz="2000"/>
              <a:t>Fertilization occurs in the oviduct. </a:t>
            </a:r>
          </a:p>
          <a:p>
            <a:pPr lvl="1"/>
            <a:r>
              <a:rPr lang="en-US" sz="2000"/>
              <a:t>Egg travels from ovary to uterine horn in 3 - 4 days.</a:t>
            </a: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7065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70659">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499"/>
                                          </p:stCondLst>
                                        </p:cTn>
                                        <p:tgtEl>
                                          <p:spTgt spid="70659">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499"/>
                                          </p:stCondLst>
                                        </p:cTn>
                                        <p:tgtEl>
                                          <p:spTgt spid="7065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659" grpId="0" build="p"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noChangeArrowheads="1"/>
          </p:cNvSpPr>
          <p:nvPr>
            <p:ph type="title"/>
          </p:nvPr>
        </p:nvSpPr>
        <p:spPr/>
        <p:txBody>
          <a:bodyPr/>
          <a:lstStyle/>
          <a:p>
            <a:r>
              <a:rPr lang="en-US"/>
              <a:t>Female Reproductive System</a:t>
            </a:r>
          </a:p>
        </p:txBody>
      </p:sp>
      <p:pic>
        <p:nvPicPr>
          <p:cNvPr id="95236" name="Picture 4" descr="follicular cys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33600" y="1752600"/>
            <a:ext cx="5562600" cy="4505325"/>
          </a:xfrm>
          <a:prstGeom prst="rect">
            <a:avLst/>
          </a:pr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pic>
    </p:spTree>
  </p:cSld>
  <p:clrMapOvr>
    <a:masterClrMapping/>
  </p:clrMapOvr>
  <p:transition>
    <p:random/>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ChangeArrowheads="1"/>
          </p:cNvSpPr>
          <p:nvPr>
            <p:ph type="title"/>
          </p:nvPr>
        </p:nvSpPr>
        <p:spPr/>
        <p:txBody>
          <a:bodyPr/>
          <a:lstStyle/>
          <a:p>
            <a:r>
              <a:rPr lang="en-US"/>
              <a:t>Female Reproductive System</a:t>
            </a:r>
          </a:p>
        </p:txBody>
      </p:sp>
      <p:sp>
        <p:nvSpPr>
          <p:cNvPr id="91139" name="Rectangle 3"/>
          <p:cNvSpPr>
            <a:spLocks noGrp="1" noChangeArrowheads="1"/>
          </p:cNvSpPr>
          <p:nvPr>
            <p:ph type="body" idx="1"/>
          </p:nvPr>
        </p:nvSpPr>
        <p:spPr/>
        <p:txBody>
          <a:bodyPr/>
          <a:lstStyle/>
          <a:p>
            <a:r>
              <a:rPr lang="en-US" sz="2400" b="1"/>
              <a:t>Uterine Horn</a:t>
            </a:r>
            <a:r>
              <a:rPr lang="en-US" sz="2400"/>
              <a:t> - The anterior, divided end of the uterus in the cow, ewe, and mare. Sow has only 2 horns, no body, woman has no horns, only body.</a:t>
            </a:r>
          </a:p>
          <a:p>
            <a:endParaRPr lang="en-US"/>
          </a:p>
        </p:txBody>
      </p:sp>
    </p:spTree>
  </p:cSld>
  <p:clrMapOvr>
    <a:masterClrMapping/>
  </p:clrMapOvr>
  <p:transition>
    <p:random/>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p:txBody>
          <a:bodyPr/>
          <a:lstStyle/>
          <a:p>
            <a:r>
              <a:rPr lang="en-US"/>
              <a:t>Female Reproductive System</a:t>
            </a:r>
          </a:p>
        </p:txBody>
      </p:sp>
      <p:pic>
        <p:nvPicPr>
          <p:cNvPr id="71683" name="Picture 3" descr="uteruse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43000" y="2286000"/>
            <a:ext cx="7543800" cy="3427413"/>
          </a:xfrm>
          <a:prstGeom prst="rect">
            <a:avLst/>
          </a:prstGeom>
          <a:noFill/>
          <a:ln w="38100">
            <a:solidFill>
              <a:srgbClr val="000000"/>
            </a:solidFill>
            <a:miter lim="800000"/>
            <a:headEnd/>
            <a:tailEnd/>
          </a:ln>
          <a:extLst>
            <a:ext uri="{909E8E84-426E-40DD-AFC4-6F175D3DCCD1}">
              <a14:hiddenFill xmlns:a14="http://schemas.microsoft.com/office/drawing/2010/main">
                <a:solidFill>
                  <a:srgbClr val="FFFFFF"/>
                </a:solidFill>
              </a14:hiddenFill>
            </a:ext>
          </a:extLst>
        </p:spPr>
      </p:pic>
    </p:spTree>
  </p:cSld>
  <p:clrMapOvr>
    <a:masterClrMapping/>
  </p:clrMapOvr>
  <p:transition>
    <p:random/>
  </p:transition>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p:txBody>
          <a:bodyPr/>
          <a:lstStyle/>
          <a:p>
            <a:r>
              <a:rPr lang="en-US"/>
              <a:t>Female Reproductive System</a:t>
            </a:r>
          </a:p>
        </p:txBody>
      </p:sp>
      <p:sp>
        <p:nvSpPr>
          <p:cNvPr id="72707" name="Rectangle 3"/>
          <p:cNvSpPr>
            <a:spLocks noGrp="1" noChangeArrowheads="1"/>
          </p:cNvSpPr>
          <p:nvPr>
            <p:ph type="body" idx="1"/>
          </p:nvPr>
        </p:nvSpPr>
        <p:spPr>
          <a:xfrm>
            <a:off x="1143000" y="1828800"/>
            <a:ext cx="7315200" cy="3581400"/>
          </a:xfrm>
        </p:spPr>
        <p:txBody>
          <a:bodyPr/>
          <a:lstStyle/>
          <a:p>
            <a:pPr marL="533400" indent="-533400">
              <a:buFontTx/>
              <a:buNone/>
            </a:pPr>
            <a:r>
              <a:rPr lang="en-US" sz="2400" b="1"/>
              <a:t>Uterus</a:t>
            </a:r>
            <a:r>
              <a:rPr lang="en-US" sz="2400"/>
              <a:t> - Muscular sac connecting fallopian tubes and cervix</a:t>
            </a:r>
          </a:p>
          <a:p>
            <a:pPr marL="533400" indent="-533400">
              <a:buFontTx/>
              <a:buNone/>
            </a:pPr>
            <a:r>
              <a:rPr lang="en-US" sz="2400"/>
              <a:t>	</a:t>
            </a:r>
            <a:r>
              <a:rPr lang="en-US" sz="2200"/>
              <a:t>1. Sustains the sperm and aids in its transport 2. Supports embryo and fetus during gestation</a:t>
            </a:r>
          </a:p>
          <a:p>
            <a:pPr marL="533400" indent="-533400">
              <a:buFontTx/>
              <a:buNone/>
            </a:pPr>
            <a:r>
              <a:rPr lang="en-US" sz="2200"/>
              <a:t>	3. Expels fetus at parturition </a:t>
            </a: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7270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7270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7270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707" grpId="0" build="p"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1026"/>
          <p:cNvSpPr>
            <a:spLocks noGrp="1" noChangeArrowheads="1"/>
          </p:cNvSpPr>
          <p:nvPr>
            <p:ph type="title"/>
          </p:nvPr>
        </p:nvSpPr>
        <p:spPr/>
        <p:txBody>
          <a:bodyPr/>
          <a:lstStyle/>
          <a:p>
            <a:r>
              <a:rPr lang="en-US"/>
              <a:t>Female Reproductive System</a:t>
            </a:r>
          </a:p>
        </p:txBody>
      </p:sp>
      <p:sp>
        <p:nvSpPr>
          <p:cNvPr id="92163" name="Rectangle 1027"/>
          <p:cNvSpPr>
            <a:spLocks noGrp="1" noChangeArrowheads="1"/>
          </p:cNvSpPr>
          <p:nvPr>
            <p:ph type="body" idx="1"/>
          </p:nvPr>
        </p:nvSpPr>
        <p:spPr>
          <a:xfrm>
            <a:off x="914400" y="1981200"/>
            <a:ext cx="3276600" cy="4114800"/>
          </a:xfrm>
        </p:spPr>
        <p:txBody>
          <a:bodyPr/>
          <a:lstStyle/>
          <a:p>
            <a:r>
              <a:rPr lang="en-US" sz="2400" b="1"/>
              <a:t>Cervix</a:t>
            </a:r>
            <a:r>
              <a:rPr lang="en-US" sz="2400"/>
              <a:t> </a:t>
            </a:r>
          </a:p>
          <a:p>
            <a:pPr lvl="1"/>
            <a:r>
              <a:rPr lang="en-US" sz="2200"/>
              <a:t>Area between the uterus and vagina</a:t>
            </a:r>
          </a:p>
          <a:p>
            <a:pPr lvl="1"/>
            <a:r>
              <a:rPr lang="en-US" sz="2200"/>
              <a:t>Normally closed</a:t>
            </a:r>
          </a:p>
          <a:p>
            <a:pPr lvl="1"/>
            <a:r>
              <a:rPr lang="en-US" sz="2200"/>
              <a:t>Opens at estrus and parturition </a:t>
            </a:r>
          </a:p>
          <a:p>
            <a:pPr lvl="1"/>
            <a:r>
              <a:rPr lang="en-US" sz="2200"/>
              <a:t>(2 -3 inches)</a:t>
            </a:r>
          </a:p>
          <a:p>
            <a:endParaRPr lang="en-US"/>
          </a:p>
        </p:txBody>
      </p:sp>
      <p:pic>
        <p:nvPicPr>
          <p:cNvPr id="92164" name="Picture 1028" descr="bovine cervix"/>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91000" y="2127250"/>
            <a:ext cx="4343400" cy="3352800"/>
          </a:xfrm>
          <a:prstGeom prst="rect">
            <a:avLst/>
          </a:pr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pic>
    </p:spTree>
  </p:cSld>
  <p:clrMapOvr>
    <a:masterClrMapping/>
  </p:clrMapOvr>
  <p:transition>
    <p:random/>
  </p:transition>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p:txBody>
          <a:bodyPr/>
          <a:lstStyle/>
          <a:p>
            <a:r>
              <a:rPr lang="en-US"/>
              <a:t>Female Reproductive System</a:t>
            </a:r>
          </a:p>
        </p:txBody>
      </p:sp>
      <p:sp>
        <p:nvSpPr>
          <p:cNvPr id="73731" name="Rectangle 3"/>
          <p:cNvSpPr>
            <a:spLocks noGrp="1" noChangeArrowheads="1"/>
          </p:cNvSpPr>
          <p:nvPr>
            <p:ph type="body" idx="1"/>
          </p:nvPr>
        </p:nvSpPr>
        <p:spPr/>
        <p:txBody>
          <a:bodyPr/>
          <a:lstStyle/>
          <a:p>
            <a:pPr lvl="1">
              <a:buFontTx/>
              <a:buChar char="•"/>
            </a:pPr>
            <a:r>
              <a:rPr lang="en-US" sz="2400" b="1"/>
              <a:t>Vagina </a:t>
            </a:r>
            <a:r>
              <a:rPr lang="en-US" sz="2400"/>
              <a:t>- the female organ of copulation</a:t>
            </a:r>
          </a:p>
          <a:p>
            <a:pPr lvl="2">
              <a:buFontTx/>
              <a:buNone/>
            </a:pPr>
            <a:r>
              <a:rPr lang="en-US"/>
              <a:t>1. admits penis </a:t>
            </a:r>
          </a:p>
          <a:p>
            <a:pPr lvl="2">
              <a:buFontTx/>
              <a:buNone/>
            </a:pPr>
            <a:r>
              <a:rPr lang="en-US"/>
              <a:t>2. receives semen (except in sow) </a:t>
            </a:r>
          </a:p>
          <a:p>
            <a:pPr lvl="2">
              <a:buFontTx/>
              <a:buNone/>
            </a:pPr>
            <a:r>
              <a:rPr lang="en-US"/>
              <a:t>3. passageway for fetus at parturition </a:t>
            </a:r>
          </a:p>
          <a:p>
            <a:pPr lvl="4">
              <a:buFontTx/>
              <a:buNone/>
            </a:pPr>
            <a:endParaRPr lang="en-US" sz="2400"/>
          </a:p>
          <a:p>
            <a:r>
              <a:rPr lang="en-US" sz="2400" b="1"/>
              <a:t>Bladder</a:t>
            </a:r>
            <a:r>
              <a:rPr lang="en-US" sz="2400"/>
              <a:t> - storage organ for urine</a:t>
            </a:r>
          </a:p>
          <a:p>
            <a:pPr>
              <a:buFontTx/>
              <a:buNone/>
            </a:pPr>
            <a:endParaRPr lang="en-US" sz="2400"/>
          </a:p>
          <a:p>
            <a:r>
              <a:rPr lang="en-US" sz="2400" b="1"/>
              <a:t>Vulva</a:t>
            </a:r>
            <a:r>
              <a:rPr lang="en-US" sz="2400"/>
              <a:t> - extended genitalia; opening for both urinary and genital tracts</a:t>
            </a:r>
          </a:p>
          <a:p>
            <a:pPr lvl="2"/>
            <a:endParaRPr lang="en-US"/>
          </a:p>
        </p:txBody>
      </p:sp>
      <p:pic>
        <p:nvPicPr>
          <p:cNvPr id="73732" name="Picture 4" descr="AN01296_"/>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781800" y="5334000"/>
            <a:ext cx="1760538" cy="1177925"/>
          </a:xfrm>
          <a:prstGeom prst="rect">
            <a:avLst/>
          </a:pr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pic>
    </p:spTree>
  </p:cSld>
  <p:clrMapOvr>
    <a:masterClrMapping/>
  </p:clrMapOvr>
  <p:transition>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73731">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499"/>
                                          </p:stCondLst>
                                        </p:cTn>
                                        <p:tgtEl>
                                          <p:spTgt spid="73731">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499"/>
                                          </p:stCondLst>
                                        </p:cTn>
                                        <p:tgtEl>
                                          <p:spTgt spid="73731">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499"/>
                                          </p:stCondLst>
                                        </p:cTn>
                                        <p:tgtEl>
                                          <p:spTgt spid="73731">
                                            <p:txEl>
                                              <p:pRg st="3" end="3"/>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499"/>
                                          </p:stCondLst>
                                        </p:cTn>
                                        <p:tgtEl>
                                          <p:spTgt spid="73731">
                                            <p:txEl>
                                              <p:pRg st="5" end="5"/>
                                            </p:txEl>
                                          </p:spTgt>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grpId="0" nodeType="clickEffect">
                                  <p:stCondLst>
                                    <p:cond delay="0"/>
                                  </p:stCondLst>
                                  <p:childTnLst>
                                    <p:set>
                                      <p:cBhvr>
                                        <p:cTn id="20" dur="1" fill="hold">
                                          <p:stCondLst>
                                            <p:cond delay="499"/>
                                          </p:stCondLst>
                                        </p:cTn>
                                        <p:tgtEl>
                                          <p:spTgt spid="73731">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731" grpId="0" build="p"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ChangeArrowheads="1"/>
          </p:cNvSpPr>
          <p:nvPr>
            <p:ph type="title"/>
          </p:nvPr>
        </p:nvSpPr>
        <p:spPr/>
        <p:txBody>
          <a:bodyPr/>
          <a:lstStyle/>
          <a:p>
            <a:r>
              <a:rPr lang="en-US"/>
              <a:t>Female Reproductive System</a:t>
            </a:r>
          </a:p>
        </p:txBody>
      </p:sp>
      <p:pic>
        <p:nvPicPr>
          <p:cNvPr id="96260" name="Picture 4" descr="bovine vulv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1744663"/>
            <a:ext cx="6553200" cy="4597400"/>
          </a:xfrm>
          <a:prstGeom prst="rect">
            <a:avLst/>
          </a:pr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pic>
    </p:spTree>
  </p:cSld>
  <p:clrMapOvr>
    <a:masterClrMapping/>
  </p:clrMapOvr>
  <p:transition>
    <p:random/>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2"/>
          <p:cNvSpPr>
            <a:spLocks noGrp="1" noChangeArrowheads="1"/>
          </p:cNvSpPr>
          <p:nvPr>
            <p:ph type="title"/>
          </p:nvPr>
        </p:nvSpPr>
        <p:spPr/>
        <p:txBody>
          <a:bodyPr/>
          <a:lstStyle/>
          <a:p>
            <a:r>
              <a:rPr lang="en-US"/>
              <a:t>Terminology</a:t>
            </a:r>
          </a:p>
        </p:txBody>
      </p:sp>
      <p:sp>
        <p:nvSpPr>
          <p:cNvPr id="109571" name="Rectangle 3"/>
          <p:cNvSpPr>
            <a:spLocks noGrp="1" noChangeArrowheads="1"/>
          </p:cNvSpPr>
          <p:nvPr>
            <p:ph type="body" idx="1"/>
          </p:nvPr>
        </p:nvSpPr>
        <p:spPr/>
        <p:txBody>
          <a:bodyPr/>
          <a:lstStyle/>
          <a:p>
            <a:r>
              <a:rPr lang="en-US" dirty="0"/>
              <a:t>Castration</a:t>
            </a:r>
          </a:p>
          <a:p>
            <a:pPr lvl="1"/>
            <a:r>
              <a:rPr lang="en-US" dirty="0"/>
              <a:t>Removing the testicles of the male to prevent breeding</a:t>
            </a:r>
          </a:p>
          <a:p>
            <a:r>
              <a:rPr lang="en-US" dirty="0" smtClean="0"/>
              <a:t>Colostrum</a:t>
            </a:r>
            <a:endParaRPr lang="en-US" dirty="0"/>
          </a:p>
          <a:p>
            <a:pPr lvl="1"/>
            <a:r>
              <a:rPr lang="en-US" dirty="0"/>
              <a:t>First </a:t>
            </a:r>
            <a:r>
              <a:rPr lang="en-US" dirty="0" smtClean="0"/>
              <a:t>milk</a:t>
            </a:r>
          </a:p>
          <a:p>
            <a:r>
              <a:rPr lang="en-US" dirty="0" smtClean="0"/>
              <a:t>Gestation</a:t>
            </a:r>
          </a:p>
          <a:p>
            <a:pPr lvl="1"/>
            <a:r>
              <a:rPr lang="en-US" dirty="0" smtClean="0"/>
              <a:t>Time an animal is pregnant</a:t>
            </a:r>
            <a:endParaRPr lang="en-US" dirty="0"/>
          </a:p>
        </p:txBody>
      </p:sp>
    </p:spTree>
  </p:cSld>
  <p:clrMapOvr>
    <a:masterClrMapping/>
  </p:clrMapOvr>
  <p:transition>
    <p:random/>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p:txBody>
          <a:bodyPr/>
          <a:lstStyle/>
          <a:p>
            <a:r>
              <a:rPr lang="en-US"/>
              <a:t>Reproductive Functions </a:t>
            </a:r>
            <a:r>
              <a:rPr lang="en-US" sz="3200"/>
              <a:t>(Female)</a:t>
            </a:r>
            <a:endParaRPr lang="en-US"/>
          </a:p>
        </p:txBody>
      </p:sp>
      <p:sp>
        <p:nvSpPr>
          <p:cNvPr id="74755" name="Rectangle 3"/>
          <p:cNvSpPr>
            <a:spLocks noGrp="1" noChangeArrowheads="1"/>
          </p:cNvSpPr>
          <p:nvPr>
            <p:ph type="body" idx="1"/>
          </p:nvPr>
        </p:nvSpPr>
        <p:spPr>
          <a:xfrm>
            <a:off x="1295400" y="1676400"/>
            <a:ext cx="6781800" cy="4724400"/>
          </a:xfrm>
        </p:spPr>
        <p:txBody>
          <a:bodyPr/>
          <a:lstStyle/>
          <a:p>
            <a:pPr marL="609600" indent="-609600" algn="ctr">
              <a:lnSpc>
                <a:spcPct val="90000"/>
              </a:lnSpc>
              <a:buFontTx/>
              <a:buNone/>
            </a:pPr>
            <a:r>
              <a:rPr lang="en-US" sz="2800" u="sng"/>
              <a:t>Steps in the female reproductive process:</a:t>
            </a:r>
            <a:endParaRPr lang="en-US" sz="2800"/>
          </a:p>
          <a:p>
            <a:pPr marL="609600" indent="-609600">
              <a:lnSpc>
                <a:spcPct val="90000"/>
              </a:lnSpc>
              <a:buFontTx/>
              <a:buNone/>
            </a:pPr>
            <a:endParaRPr lang="en-US" sz="2800"/>
          </a:p>
          <a:p>
            <a:pPr marL="609600" indent="-609600">
              <a:lnSpc>
                <a:spcPct val="90000"/>
              </a:lnSpc>
              <a:buFontTx/>
              <a:buNone/>
            </a:pPr>
            <a:r>
              <a:rPr lang="en-US" sz="2800"/>
              <a:t>1. Ovulation </a:t>
            </a:r>
          </a:p>
          <a:p>
            <a:pPr marL="990600" lvl="1" indent="-533400">
              <a:lnSpc>
                <a:spcPct val="90000"/>
              </a:lnSpc>
              <a:buFontTx/>
              <a:buChar char="—"/>
            </a:pPr>
            <a:r>
              <a:rPr lang="en-US" sz="2400"/>
              <a:t>Produce gamete (ova or ovum)</a:t>
            </a:r>
          </a:p>
          <a:p>
            <a:pPr marL="990600" lvl="1" indent="-533400">
              <a:lnSpc>
                <a:spcPct val="90000"/>
              </a:lnSpc>
              <a:buFontTx/>
              <a:buChar char="—"/>
            </a:pPr>
            <a:r>
              <a:rPr lang="en-US" sz="2400"/>
              <a:t>Release of egg(s)</a:t>
            </a:r>
          </a:p>
          <a:p>
            <a:pPr marL="990600" lvl="1" indent="-533400">
              <a:lnSpc>
                <a:spcPct val="90000"/>
              </a:lnSpc>
              <a:buFontTx/>
              <a:buChar char="—"/>
            </a:pPr>
            <a:r>
              <a:rPr lang="en-US" sz="2400"/>
              <a:t>Infundibulum pushes the 		ovum into the fallopian tube</a:t>
            </a: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7475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74755">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499"/>
                                          </p:stCondLst>
                                        </p:cTn>
                                        <p:tgtEl>
                                          <p:spTgt spid="74755">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499"/>
                                          </p:stCondLst>
                                        </p:cTn>
                                        <p:tgtEl>
                                          <p:spTgt spid="74755">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499"/>
                                          </p:stCondLst>
                                        </p:cTn>
                                        <p:tgtEl>
                                          <p:spTgt spid="7475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755" grpId="0" build="p"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ChangeArrowheads="1"/>
          </p:cNvSpPr>
          <p:nvPr>
            <p:ph type="title"/>
          </p:nvPr>
        </p:nvSpPr>
        <p:spPr/>
        <p:txBody>
          <a:bodyPr/>
          <a:lstStyle/>
          <a:p>
            <a:r>
              <a:rPr lang="en-US"/>
              <a:t>Reproductive Functions </a:t>
            </a:r>
            <a:r>
              <a:rPr lang="en-US" sz="3200"/>
              <a:t>(Female)</a:t>
            </a:r>
          </a:p>
        </p:txBody>
      </p:sp>
      <p:pic>
        <p:nvPicPr>
          <p:cNvPr id="98308" name="Picture 4" descr="superovulated ovarie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38400" y="1828800"/>
            <a:ext cx="4953000" cy="4216400"/>
          </a:xfrm>
          <a:prstGeom prst="rect">
            <a:avLst/>
          </a:pr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pic>
    </p:spTree>
  </p:cSld>
  <p:clrMapOvr>
    <a:masterClrMapping/>
  </p:clrMapOvr>
  <p:transition>
    <p:random/>
  </p:transition>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p:txBody>
          <a:bodyPr/>
          <a:lstStyle/>
          <a:p>
            <a:r>
              <a:rPr lang="en-US"/>
              <a:t>Reproductive Functions </a:t>
            </a:r>
            <a:r>
              <a:rPr lang="en-US" sz="3200"/>
              <a:t>(Female)</a:t>
            </a:r>
          </a:p>
        </p:txBody>
      </p:sp>
      <p:sp>
        <p:nvSpPr>
          <p:cNvPr id="76803" name="Rectangle 3"/>
          <p:cNvSpPr>
            <a:spLocks noGrp="1" noChangeArrowheads="1"/>
          </p:cNvSpPr>
          <p:nvPr>
            <p:ph type="body" idx="1"/>
          </p:nvPr>
        </p:nvSpPr>
        <p:spPr/>
        <p:txBody>
          <a:bodyPr/>
          <a:lstStyle/>
          <a:p>
            <a:pPr>
              <a:buFontTx/>
              <a:buNone/>
            </a:pPr>
            <a:r>
              <a:rPr lang="en-US" sz="2400"/>
              <a:t>2.  Estrus (heat, estrous period) </a:t>
            </a:r>
          </a:p>
          <a:p>
            <a:pPr lvl="1"/>
            <a:r>
              <a:rPr lang="en-US" sz="2400"/>
              <a:t>Period of time when a female will accept a male in copulation</a:t>
            </a:r>
          </a:p>
          <a:p>
            <a:pPr lvl="1"/>
            <a:r>
              <a:rPr lang="en-US" sz="2400"/>
              <a:t>The female must stand </a:t>
            </a:r>
            <a:r>
              <a:rPr lang="en-US" sz="2400" b="1"/>
              <a:t>(standing heat)</a:t>
            </a:r>
            <a:r>
              <a:rPr lang="en-US" sz="2400"/>
              <a:t> to be mounted before the reproductive process can begin</a:t>
            </a:r>
          </a:p>
          <a:p>
            <a:pPr>
              <a:buFontTx/>
              <a:buNone/>
            </a:pPr>
            <a:endParaRPr lang="en-US" sz="2400"/>
          </a:p>
          <a:p>
            <a:pPr>
              <a:buFontTx/>
              <a:buNone/>
            </a:pPr>
            <a:endParaRPr lang="en-US" sz="1200"/>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7680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499"/>
                                          </p:stCondLst>
                                        </p:cTn>
                                        <p:tgtEl>
                                          <p:spTgt spid="7680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499"/>
                                          </p:stCondLst>
                                        </p:cTn>
                                        <p:tgtEl>
                                          <p:spTgt spid="7680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6803" grpId="0" build="p"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p:txBody>
          <a:bodyPr/>
          <a:lstStyle/>
          <a:p>
            <a:r>
              <a:rPr lang="en-US"/>
              <a:t>Reproductive Functions </a:t>
            </a:r>
            <a:r>
              <a:rPr lang="en-US" sz="3200"/>
              <a:t>(Female)</a:t>
            </a:r>
          </a:p>
        </p:txBody>
      </p:sp>
      <p:sp>
        <p:nvSpPr>
          <p:cNvPr id="75779" name="Rectangle 3"/>
          <p:cNvSpPr>
            <a:spLocks noGrp="1" noChangeArrowheads="1"/>
          </p:cNvSpPr>
          <p:nvPr>
            <p:ph type="body" idx="1"/>
          </p:nvPr>
        </p:nvSpPr>
        <p:spPr/>
        <p:txBody>
          <a:bodyPr/>
          <a:lstStyle/>
          <a:p>
            <a:pPr marL="990600" lvl="1" indent="-533400">
              <a:lnSpc>
                <a:spcPct val="90000"/>
              </a:lnSpc>
              <a:buFontTx/>
              <a:buNone/>
            </a:pPr>
            <a:r>
              <a:rPr lang="en-US"/>
              <a:t>3. Gestation</a:t>
            </a:r>
            <a:endParaRPr lang="en-US" sz="3200"/>
          </a:p>
          <a:p>
            <a:pPr marL="1371600" lvl="2" indent="-457200">
              <a:lnSpc>
                <a:spcPct val="90000"/>
              </a:lnSpc>
              <a:buFontTx/>
              <a:buChar char="—"/>
            </a:pPr>
            <a:r>
              <a:rPr lang="en-US" sz="2800"/>
              <a:t>Fertilization to parturition</a:t>
            </a:r>
          </a:p>
          <a:p>
            <a:pPr marL="1371600" lvl="2" indent="-457200">
              <a:lnSpc>
                <a:spcPct val="90000"/>
              </a:lnSpc>
              <a:buFontTx/>
              <a:buChar char="—"/>
            </a:pPr>
            <a:r>
              <a:rPr lang="en-US" sz="2800"/>
              <a:t>Develop embryo in uterus</a:t>
            </a:r>
          </a:p>
          <a:p>
            <a:pPr marL="990600" lvl="1" indent="-533400">
              <a:lnSpc>
                <a:spcPct val="90000"/>
              </a:lnSpc>
              <a:buFontTx/>
              <a:buNone/>
            </a:pPr>
            <a:r>
              <a:rPr lang="en-US"/>
              <a:t>4. Parturition</a:t>
            </a:r>
          </a:p>
          <a:p>
            <a:pPr marL="1371600" lvl="2" indent="-457200">
              <a:lnSpc>
                <a:spcPct val="90000"/>
              </a:lnSpc>
              <a:buFontTx/>
              <a:buChar char="—"/>
            </a:pPr>
            <a:r>
              <a:rPr lang="en-US"/>
              <a:t>Expel fully developed young at birth</a:t>
            </a:r>
          </a:p>
          <a:p>
            <a:pPr marL="990600" lvl="1" indent="-533400">
              <a:lnSpc>
                <a:spcPct val="90000"/>
              </a:lnSpc>
              <a:buFontTx/>
              <a:buNone/>
            </a:pPr>
            <a:r>
              <a:rPr lang="en-US"/>
              <a:t>5. Lactation</a:t>
            </a:r>
          </a:p>
          <a:p>
            <a:pPr marL="1371600" lvl="2" indent="-457200">
              <a:lnSpc>
                <a:spcPct val="90000"/>
              </a:lnSpc>
              <a:buFontTx/>
              <a:buChar char="—"/>
            </a:pPr>
            <a:r>
              <a:rPr lang="en-US"/>
              <a:t>Milk production</a:t>
            </a:r>
          </a:p>
          <a:p>
            <a:pPr marL="990600" lvl="1" indent="-533400">
              <a:lnSpc>
                <a:spcPct val="90000"/>
              </a:lnSpc>
              <a:buFontTx/>
              <a:buNone/>
            </a:pPr>
            <a:endParaRPr lang="en-US"/>
          </a:p>
          <a:p>
            <a:pPr marL="990600" lvl="1" indent="-533400">
              <a:lnSpc>
                <a:spcPct val="90000"/>
              </a:lnSpc>
              <a:buFontTx/>
              <a:buNone/>
            </a:pPr>
            <a:endParaRPr lang="en-US" sz="2200"/>
          </a:p>
        </p:txBody>
      </p:sp>
      <p:pic>
        <p:nvPicPr>
          <p:cNvPr id="75780" name="Picture 4" descr="SO01607_"/>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324600" y="4343400"/>
            <a:ext cx="2262188" cy="208597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75779">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499"/>
                                          </p:stCondLst>
                                        </p:cTn>
                                        <p:tgtEl>
                                          <p:spTgt spid="75779">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499"/>
                                          </p:stCondLst>
                                        </p:cTn>
                                        <p:tgtEl>
                                          <p:spTgt spid="75779">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499"/>
                                          </p:stCondLst>
                                        </p:cTn>
                                        <p:tgtEl>
                                          <p:spTgt spid="75779">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499"/>
                                          </p:stCondLst>
                                        </p:cTn>
                                        <p:tgtEl>
                                          <p:spTgt spid="75779">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499"/>
                                          </p:stCondLst>
                                        </p:cTn>
                                        <p:tgtEl>
                                          <p:spTgt spid="75779">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499"/>
                                          </p:stCondLst>
                                        </p:cTn>
                                        <p:tgtEl>
                                          <p:spTgt spid="75779">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779" grpId="0" build="p" autoUpdateAnimBg="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ChangeArrowheads="1"/>
          </p:cNvSpPr>
          <p:nvPr>
            <p:ph type="title"/>
          </p:nvPr>
        </p:nvSpPr>
        <p:spPr/>
        <p:txBody>
          <a:bodyPr/>
          <a:lstStyle/>
          <a:p>
            <a:r>
              <a:rPr lang="en-US"/>
              <a:t>Reproductive Functions </a:t>
            </a:r>
            <a:r>
              <a:rPr lang="en-US" sz="3200"/>
              <a:t>(Female)</a:t>
            </a:r>
          </a:p>
        </p:txBody>
      </p:sp>
      <p:pic>
        <p:nvPicPr>
          <p:cNvPr id="99332" name="Picture 4" descr="cow tract and placent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1676400"/>
            <a:ext cx="6781800" cy="4741863"/>
          </a:xfrm>
          <a:prstGeom prst="rect">
            <a:avLst/>
          </a:pr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pic>
    </p:spTree>
  </p:cSld>
  <p:clrMapOvr>
    <a:masterClrMapping/>
  </p:clrMapOvr>
  <p:transition>
    <p:random/>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ChangeArrowheads="1"/>
          </p:cNvSpPr>
          <p:nvPr>
            <p:ph type="title"/>
          </p:nvPr>
        </p:nvSpPr>
        <p:spPr/>
        <p:txBody>
          <a:bodyPr/>
          <a:lstStyle/>
          <a:p>
            <a:r>
              <a:rPr lang="en-US"/>
              <a:t>Ovulation Rates</a:t>
            </a:r>
          </a:p>
        </p:txBody>
      </p:sp>
      <p:sp>
        <p:nvSpPr>
          <p:cNvPr id="97283" name="Rectangle 3"/>
          <p:cNvSpPr>
            <a:spLocks noGrp="1" noChangeArrowheads="1"/>
          </p:cNvSpPr>
          <p:nvPr>
            <p:ph type="body" idx="1"/>
          </p:nvPr>
        </p:nvSpPr>
        <p:spPr/>
        <p:txBody>
          <a:bodyPr/>
          <a:lstStyle/>
          <a:p>
            <a:pPr lvl="1">
              <a:lnSpc>
                <a:spcPct val="90000"/>
              </a:lnSpc>
              <a:buFontTx/>
              <a:buNone/>
            </a:pPr>
            <a:r>
              <a:rPr lang="en-US" sz="2400" i="1" u="sng"/>
              <a:t>Ovulation Rates by Species</a:t>
            </a:r>
          </a:p>
          <a:p>
            <a:pPr lvl="1">
              <a:lnSpc>
                <a:spcPct val="90000"/>
              </a:lnSpc>
              <a:buFontTx/>
              <a:buNone/>
            </a:pPr>
            <a:r>
              <a:rPr lang="en-US" sz="2400"/>
              <a:t>Cow-	1 egg per estrus</a:t>
            </a:r>
          </a:p>
          <a:p>
            <a:pPr lvl="1">
              <a:lnSpc>
                <a:spcPct val="90000"/>
              </a:lnSpc>
              <a:buFontTx/>
              <a:buNone/>
            </a:pPr>
            <a:r>
              <a:rPr lang="en-US" sz="2400"/>
              <a:t>Ewe-	1 to 3 eggs per estrus</a:t>
            </a:r>
          </a:p>
          <a:p>
            <a:pPr lvl="1">
              <a:lnSpc>
                <a:spcPct val="90000"/>
              </a:lnSpc>
              <a:buFontTx/>
              <a:buNone/>
            </a:pPr>
            <a:r>
              <a:rPr lang="en-US" sz="2400"/>
              <a:t>Sow-	10 to 20 eggs per estrus</a:t>
            </a:r>
          </a:p>
          <a:p>
            <a:pPr lvl="1">
              <a:lnSpc>
                <a:spcPct val="90000"/>
              </a:lnSpc>
              <a:buFontTx/>
              <a:buNone/>
            </a:pPr>
            <a:r>
              <a:rPr lang="en-US" sz="2400"/>
              <a:t>Mare-	1 egg per estrus</a:t>
            </a:r>
          </a:p>
          <a:p>
            <a:pPr lvl="1">
              <a:lnSpc>
                <a:spcPct val="90000"/>
              </a:lnSpc>
              <a:buFontTx/>
              <a:buNone/>
            </a:pPr>
            <a:r>
              <a:rPr lang="en-US" sz="2400"/>
              <a:t>Hen-	Approx. 28 eggs per month</a:t>
            </a:r>
          </a:p>
        </p:txBody>
      </p:sp>
    </p:spTree>
  </p:cSld>
  <p:clrMapOvr>
    <a:masterClrMapping/>
  </p:clrMapOvr>
  <p:transition>
    <p:random/>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ChangeArrowheads="1"/>
          </p:cNvSpPr>
          <p:nvPr>
            <p:ph type="title"/>
          </p:nvPr>
        </p:nvSpPr>
        <p:spPr/>
        <p:txBody>
          <a:bodyPr/>
          <a:lstStyle/>
          <a:p>
            <a:r>
              <a:rPr lang="en-US"/>
              <a:t>Reproductive Terminology</a:t>
            </a:r>
          </a:p>
        </p:txBody>
      </p:sp>
      <p:sp>
        <p:nvSpPr>
          <p:cNvPr id="93188" name="Rectangle 4"/>
          <p:cNvSpPr>
            <a:spLocks noChangeArrowheads="1"/>
          </p:cNvSpPr>
          <p:nvPr/>
        </p:nvSpPr>
        <p:spPr bwMode="auto">
          <a:xfrm>
            <a:off x="1066800" y="1981200"/>
            <a:ext cx="7727950" cy="2781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lvl="1">
              <a:lnSpc>
                <a:spcPct val="90000"/>
              </a:lnSpc>
            </a:pPr>
            <a:r>
              <a:rPr lang="en-US" sz="2800" b="1" u="sng"/>
              <a:t>Species		Act  		Offspring</a:t>
            </a:r>
          </a:p>
          <a:p>
            <a:pPr lvl="1">
              <a:lnSpc>
                <a:spcPct val="90000"/>
              </a:lnSpc>
            </a:pPr>
            <a:r>
              <a:rPr lang="en-US" sz="2800"/>
              <a:t>Cows		calving	calf	</a:t>
            </a:r>
          </a:p>
          <a:p>
            <a:pPr lvl="1">
              <a:lnSpc>
                <a:spcPct val="90000"/>
              </a:lnSpc>
            </a:pPr>
            <a:r>
              <a:rPr lang="en-US" sz="2800"/>
              <a:t>Ewes		lambing	lamb	</a:t>
            </a:r>
          </a:p>
          <a:p>
            <a:pPr lvl="1">
              <a:lnSpc>
                <a:spcPct val="90000"/>
              </a:lnSpc>
            </a:pPr>
            <a:r>
              <a:rPr lang="en-US" sz="2800"/>
              <a:t>Sows		farrowing	pig	</a:t>
            </a:r>
          </a:p>
          <a:p>
            <a:pPr lvl="1">
              <a:lnSpc>
                <a:spcPct val="90000"/>
              </a:lnSpc>
            </a:pPr>
            <a:r>
              <a:rPr lang="en-US" sz="2800"/>
              <a:t>Hens		hatching	chick</a:t>
            </a:r>
          </a:p>
          <a:p>
            <a:pPr lvl="1">
              <a:lnSpc>
                <a:spcPct val="90000"/>
              </a:lnSpc>
            </a:pPr>
            <a:r>
              <a:rPr lang="en-US" sz="2800"/>
              <a:t>Mares		foaling	foal	</a:t>
            </a:r>
          </a:p>
          <a:p>
            <a:pPr lvl="1">
              <a:lnSpc>
                <a:spcPct val="90000"/>
              </a:lnSpc>
            </a:pPr>
            <a:r>
              <a:rPr lang="en-US" sz="2800"/>
              <a:t>Goats		kidding	kid</a:t>
            </a:r>
          </a:p>
        </p:txBody>
      </p:sp>
    </p:spTree>
  </p:cSld>
  <p:clrMapOvr>
    <a:masterClrMapping/>
  </p:clrMapOvr>
  <p:transition>
    <p:random/>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Grp="1" noChangeArrowheads="1"/>
          </p:cNvSpPr>
          <p:nvPr>
            <p:ph type="title"/>
          </p:nvPr>
        </p:nvSpPr>
        <p:spPr/>
        <p:txBody>
          <a:bodyPr/>
          <a:lstStyle/>
          <a:p>
            <a:r>
              <a:rPr lang="en-US"/>
              <a:t>Reproductive Functions </a:t>
            </a:r>
            <a:r>
              <a:rPr lang="en-US" sz="3200"/>
              <a:t>(Female)</a:t>
            </a:r>
          </a:p>
        </p:txBody>
      </p:sp>
      <p:sp>
        <p:nvSpPr>
          <p:cNvPr id="100355" name="Rectangle 3"/>
          <p:cNvSpPr>
            <a:spLocks noGrp="1" noChangeArrowheads="1"/>
          </p:cNvSpPr>
          <p:nvPr>
            <p:ph type="body" idx="1"/>
          </p:nvPr>
        </p:nvSpPr>
        <p:spPr/>
        <p:txBody>
          <a:bodyPr/>
          <a:lstStyle/>
          <a:p>
            <a:pPr>
              <a:buFontTx/>
              <a:buNone/>
            </a:pPr>
            <a:r>
              <a:rPr lang="en-US" sz="2800" i="1" dirty="0"/>
              <a:t>Gestation and Lactation Periods:</a:t>
            </a:r>
          </a:p>
          <a:p>
            <a:pPr>
              <a:buFontTx/>
              <a:buNone/>
            </a:pPr>
            <a:endParaRPr lang="en-US" sz="2000" i="1" dirty="0"/>
          </a:p>
          <a:p>
            <a:pPr>
              <a:buFontTx/>
              <a:buNone/>
            </a:pPr>
            <a:r>
              <a:rPr lang="en-US" sz="2000" b="1" u="sng" dirty="0"/>
              <a:t>Species	Gestation Period	Lactation(Milking)</a:t>
            </a:r>
          </a:p>
          <a:p>
            <a:pPr>
              <a:buFontTx/>
              <a:buNone/>
            </a:pPr>
            <a:r>
              <a:rPr lang="en-US" sz="2000" dirty="0"/>
              <a:t>Cow		</a:t>
            </a:r>
            <a:r>
              <a:rPr lang="en-US" sz="2000" dirty="0" smtClean="0"/>
              <a:t>283 days	</a:t>
            </a:r>
            <a:r>
              <a:rPr lang="en-US" sz="2000" dirty="0"/>
              <a:t>	beef 180 - 270 days</a:t>
            </a:r>
            <a:br>
              <a:rPr lang="en-US" sz="2000" dirty="0"/>
            </a:br>
            <a:r>
              <a:rPr lang="en-US" sz="2000" dirty="0"/>
              <a:t>					dairy 305 - 365 days	</a:t>
            </a:r>
          </a:p>
          <a:p>
            <a:pPr>
              <a:buFontTx/>
              <a:buNone/>
            </a:pPr>
            <a:r>
              <a:rPr lang="en-US" sz="2000" dirty="0"/>
              <a:t>Ewe		</a:t>
            </a:r>
            <a:r>
              <a:rPr lang="en-US" sz="2000" dirty="0" smtClean="0"/>
              <a:t>148 days</a:t>
            </a:r>
            <a:r>
              <a:rPr lang="en-US" sz="2000" dirty="0"/>
              <a:t>	</a:t>
            </a:r>
            <a:r>
              <a:rPr lang="en-US" sz="2000" dirty="0" smtClean="0"/>
              <a:t>	60 </a:t>
            </a:r>
            <a:r>
              <a:rPr lang="en-US" sz="2000" dirty="0"/>
              <a:t>- 90 - 120 days</a:t>
            </a:r>
          </a:p>
          <a:p>
            <a:pPr>
              <a:buFontTx/>
              <a:buNone/>
            </a:pPr>
            <a:r>
              <a:rPr lang="en-US" sz="2000" dirty="0"/>
              <a:t>Sow		</a:t>
            </a:r>
            <a:r>
              <a:rPr lang="en-US" sz="2000" dirty="0" smtClean="0"/>
              <a:t>114 days</a:t>
            </a:r>
            <a:r>
              <a:rPr lang="en-US" sz="2000" dirty="0"/>
              <a:t>	</a:t>
            </a:r>
            <a:r>
              <a:rPr lang="en-US" sz="2000" dirty="0" smtClean="0"/>
              <a:t>	21 </a:t>
            </a:r>
            <a:r>
              <a:rPr lang="en-US" sz="2000" dirty="0"/>
              <a:t>- 42 days</a:t>
            </a:r>
          </a:p>
          <a:p>
            <a:pPr>
              <a:buFontTx/>
              <a:buNone/>
            </a:pPr>
            <a:r>
              <a:rPr lang="en-US" sz="2000" dirty="0"/>
              <a:t>Mare		330 - 345 days	90 - 150 days</a:t>
            </a:r>
          </a:p>
          <a:p>
            <a:pPr>
              <a:buFontTx/>
              <a:buNone/>
            </a:pPr>
            <a:endParaRPr lang="en-US" dirty="0"/>
          </a:p>
        </p:txBody>
      </p:sp>
    </p:spTree>
  </p:cSld>
  <p:clrMapOvr>
    <a:masterClrMapping/>
  </p:clrMapOvr>
  <p:transition>
    <p:random/>
  </p:transition>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p:txBody>
          <a:bodyPr/>
          <a:lstStyle/>
          <a:p>
            <a:r>
              <a:rPr lang="en-US"/>
              <a:t>Reproductive Functions </a:t>
            </a:r>
            <a:r>
              <a:rPr lang="en-US" sz="3200"/>
              <a:t>(Female)</a:t>
            </a:r>
          </a:p>
        </p:txBody>
      </p:sp>
      <p:sp>
        <p:nvSpPr>
          <p:cNvPr id="77827" name="Rectangle 3"/>
          <p:cNvSpPr>
            <a:spLocks noGrp="1" noChangeArrowheads="1"/>
          </p:cNvSpPr>
          <p:nvPr>
            <p:ph type="body" idx="1"/>
          </p:nvPr>
        </p:nvSpPr>
        <p:spPr/>
        <p:txBody>
          <a:bodyPr/>
          <a:lstStyle/>
          <a:p>
            <a:pPr algn="ctr">
              <a:buFontTx/>
              <a:buNone/>
            </a:pPr>
            <a:endParaRPr lang="en-US" sz="2400" i="1" dirty="0"/>
          </a:p>
          <a:p>
            <a:pPr>
              <a:buFontTx/>
              <a:buNone/>
            </a:pPr>
            <a:r>
              <a:rPr lang="en-US" sz="2400" i="1" u="sng" dirty="0"/>
              <a:t>Estrous period length by species:</a:t>
            </a:r>
          </a:p>
          <a:p>
            <a:pPr>
              <a:buFontTx/>
              <a:buNone/>
            </a:pPr>
            <a:r>
              <a:rPr lang="en-US" sz="2400" dirty="0"/>
              <a:t>Cow			</a:t>
            </a:r>
            <a:r>
              <a:rPr lang="en-US" sz="2400" dirty="0" smtClean="0"/>
              <a:t>16 </a:t>
            </a:r>
            <a:r>
              <a:rPr lang="en-US" sz="2400" dirty="0"/>
              <a:t>- 18 hours</a:t>
            </a:r>
          </a:p>
          <a:p>
            <a:pPr>
              <a:buFontTx/>
              <a:buNone/>
            </a:pPr>
            <a:r>
              <a:rPr lang="en-US" sz="2400" dirty="0"/>
              <a:t>Ewe			24 - 36 hours</a:t>
            </a:r>
          </a:p>
          <a:p>
            <a:pPr>
              <a:buFontTx/>
              <a:buNone/>
            </a:pPr>
            <a:r>
              <a:rPr lang="en-US" sz="2400" dirty="0"/>
              <a:t>Sow			48 - 72 hours</a:t>
            </a:r>
          </a:p>
          <a:p>
            <a:pPr>
              <a:buFontTx/>
              <a:buNone/>
            </a:pPr>
            <a:r>
              <a:rPr lang="en-US" sz="2400" dirty="0"/>
              <a:t>Mare			90 - 170 hours</a:t>
            </a:r>
          </a:p>
          <a:p>
            <a:pPr>
              <a:buFontTx/>
              <a:buNone/>
            </a:pPr>
            <a:r>
              <a:rPr lang="en-US" sz="2400" dirty="0"/>
              <a:t>Hens &amp; Women	none</a:t>
            </a:r>
          </a:p>
        </p:txBody>
      </p:sp>
      <p:pic>
        <p:nvPicPr>
          <p:cNvPr id="77828" name="Picture 4" descr="egg_cel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15000" y="4419600"/>
            <a:ext cx="2743200" cy="2062163"/>
          </a:xfrm>
          <a:prstGeom prst="rect">
            <a:avLst/>
          </a:pr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pic>
    </p:spTree>
  </p:cSld>
  <p:clrMapOvr>
    <a:masterClrMapping/>
  </p:clrMapOvr>
  <p:transition>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77827">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77827">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77827">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77827">
                                            <p:txEl>
                                              <p:pRg st="4" end="4"/>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77827">
                                            <p:txEl>
                                              <p:pRg st="5" end="5"/>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77827">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827" grpId="0" build="p" autoUpdateAnimBg="0"/>
    </p:bld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8850" name="Rectangle 2"/>
          <p:cNvSpPr>
            <a:spLocks noGrp="1" noChangeArrowheads="1"/>
          </p:cNvSpPr>
          <p:nvPr>
            <p:ph type="title"/>
          </p:nvPr>
        </p:nvSpPr>
        <p:spPr/>
        <p:txBody>
          <a:bodyPr/>
          <a:lstStyle/>
          <a:p>
            <a:r>
              <a:rPr lang="en-US"/>
              <a:t>Reproductive Functions of the Female</a:t>
            </a:r>
          </a:p>
        </p:txBody>
      </p:sp>
      <p:sp>
        <p:nvSpPr>
          <p:cNvPr id="78851" name="Rectangle 3"/>
          <p:cNvSpPr>
            <a:spLocks noGrp="1" noChangeArrowheads="1"/>
          </p:cNvSpPr>
          <p:nvPr>
            <p:ph type="body" idx="1"/>
          </p:nvPr>
        </p:nvSpPr>
        <p:spPr/>
        <p:txBody>
          <a:bodyPr/>
          <a:lstStyle/>
          <a:p>
            <a:pPr>
              <a:buFontTx/>
              <a:buNone/>
            </a:pPr>
            <a:r>
              <a:rPr lang="en-US" sz="2400" b="1" dirty="0"/>
              <a:t>Estrous cycle</a:t>
            </a:r>
            <a:r>
              <a:rPr lang="en-US" sz="2400" dirty="0"/>
              <a:t> - time from one heat period (or menstrual cycle) to the next. </a:t>
            </a:r>
          </a:p>
          <a:p>
            <a:pPr algn="ctr">
              <a:buFontTx/>
              <a:buNone/>
            </a:pPr>
            <a:endParaRPr lang="en-US" sz="2400" i="1" dirty="0"/>
          </a:p>
          <a:p>
            <a:pPr>
              <a:buFontTx/>
              <a:buNone/>
            </a:pPr>
            <a:r>
              <a:rPr lang="en-US" sz="2400" i="1" u="sng" dirty="0"/>
              <a:t>Length of estrous cycle by species:</a:t>
            </a:r>
          </a:p>
          <a:p>
            <a:pPr>
              <a:buFontTx/>
              <a:buNone/>
            </a:pPr>
            <a:r>
              <a:rPr lang="en-US" sz="2400" dirty="0"/>
              <a:t>Cow 		</a:t>
            </a:r>
            <a:r>
              <a:rPr lang="en-US" sz="2400" dirty="0" smtClean="0"/>
              <a:t>21 days</a:t>
            </a:r>
            <a:endParaRPr lang="en-US" sz="2400" dirty="0"/>
          </a:p>
          <a:p>
            <a:pPr>
              <a:buFontTx/>
              <a:buNone/>
            </a:pPr>
            <a:r>
              <a:rPr lang="en-US" sz="2400" dirty="0"/>
              <a:t>Ewe		</a:t>
            </a:r>
            <a:r>
              <a:rPr lang="en-US" sz="2400" dirty="0" smtClean="0"/>
              <a:t>22 days</a:t>
            </a:r>
            <a:endParaRPr lang="en-US" sz="2400" dirty="0"/>
          </a:p>
          <a:p>
            <a:pPr>
              <a:buFontTx/>
              <a:buNone/>
            </a:pPr>
            <a:r>
              <a:rPr lang="en-US" sz="2400" dirty="0"/>
              <a:t>Sow		</a:t>
            </a:r>
            <a:r>
              <a:rPr lang="en-US" sz="2400" dirty="0" smtClean="0"/>
              <a:t>21 </a:t>
            </a:r>
            <a:r>
              <a:rPr lang="en-US" sz="2400" dirty="0"/>
              <a:t>days</a:t>
            </a:r>
          </a:p>
          <a:p>
            <a:pPr>
              <a:buFontTx/>
              <a:buNone/>
            </a:pPr>
            <a:r>
              <a:rPr lang="en-US" sz="2400" dirty="0"/>
              <a:t>Mare		</a:t>
            </a:r>
            <a:r>
              <a:rPr lang="en-US" sz="2400" dirty="0" smtClean="0"/>
              <a:t>22 days</a:t>
            </a:r>
            <a:endParaRPr lang="en-US" sz="2400" dirty="0"/>
          </a:p>
          <a:p>
            <a:pPr>
              <a:buFontTx/>
              <a:buNone/>
            </a:pPr>
            <a:r>
              <a:rPr lang="en-US" sz="2400" dirty="0" smtClean="0"/>
              <a:t>Hen</a:t>
            </a:r>
            <a:r>
              <a:rPr lang="en-US" sz="2400" dirty="0"/>
              <a:t>		none</a:t>
            </a: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7885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78851">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78851">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78851">
                                            <p:txEl>
                                              <p:pRg st="4" end="4"/>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78851">
                                            <p:txEl>
                                              <p:pRg st="5" end="5"/>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78851">
                                            <p:txEl>
                                              <p:pRg st="6" end="6"/>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78851">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851" grpId="0" build="p"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2"/>
          <p:cNvSpPr>
            <a:spLocks noGrp="1" noChangeArrowheads="1"/>
          </p:cNvSpPr>
          <p:nvPr>
            <p:ph type="title"/>
          </p:nvPr>
        </p:nvSpPr>
        <p:spPr/>
        <p:txBody>
          <a:bodyPr/>
          <a:lstStyle/>
          <a:p>
            <a:r>
              <a:rPr lang="en-US"/>
              <a:t>Terminology</a:t>
            </a:r>
          </a:p>
        </p:txBody>
      </p:sp>
      <p:sp>
        <p:nvSpPr>
          <p:cNvPr id="110595" name="Rectangle 3"/>
          <p:cNvSpPr>
            <a:spLocks noGrp="1" noChangeArrowheads="1"/>
          </p:cNvSpPr>
          <p:nvPr>
            <p:ph type="body" idx="1"/>
          </p:nvPr>
        </p:nvSpPr>
        <p:spPr/>
        <p:txBody>
          <a:bodyPr/>
          <a:lstStyle/>
          <a:p>
            <a:r>
              <a:rPr lang="en-US" smtClean="0"/>
              <a:t>Estrus</a:t>
            </a:r>
          </a:p>
          <a:p>
            <a:pPr lvl="1"/>
            <a:r>
              <a:rPr lang="en-US" smtClean="0"/>
              <a:t>When a female is receptive to be bred</a:t>
            </a:r>
          </a:p>
          <a:p>
            <a:r>
              <a:rPr lang="en-US" smtClean="0"/>
              <a:t>Lactation</a:t>
            </a:r>
            <a:endParaRPr lang="en-US" dirty="0"/>
          </a:p>
          <a:p>
            <a:pPr lvl="1"/>
            <a:r>
              <a:rPr lang="en-US" dirty="0"/>
              <a:t>Period of time that milk is secreted by the mammary glands</a:t>
            </a:r>
          </a:p>
          <a:p>
            <a:r>
              <a:rPr lang="en-US" dirty="0"/>
              <a:t>Parturition</a:t>
            </a:r>
          </a:p>
          <a:p>
            <a:pPr lvl="1"/>
            <a:r>
              <a:rPr lang="en-US" dirty="0"/>
              <a:t>Than act of giving birth</a:t>
            </a:r>
          </a:p>
        </p:txBody>
      </p:sp>
    </p:spTree>
  </p:cSld>
  <p:clrMapOvr>
    <a:masterClrMapping/>
  </p:clrMapOvr>
  <p:transition>
    <p:random/>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ctrTitle"/>
          </p:nvPr>
        </p:nvSpPr>
        <p:spPr>
          <a:xfrm>
            <a:off x="1219200" y="914400"/>
            <a:ext cx="4800600" cy="1143000"/>
          </a:xfrm>
        </p:spPr>
        <p:txBody>
          <a:bodyPr/>
          <a:lstStyle/>
          <a:p>
            <a:r>
              <a:rPr lang="en-US"/>
              <a:t>The Male Reproductive Tract</a:t>
            </a:r>
          </a:p>
        </p:txBody>
      </p:sp>
      <p:pic>
        <p:nvPicPr>
          <p:cNvPr id="79875" name="Picture 3" descr="BD07247_"/>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34000" y="2438400"/>
            <a:ext cx="2992438" cy="380047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random/>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title"/>
          </p:nvPr>
        </p:nvSpPr>
        <p:spPr>
          <a:xfrm>
            <a:off x="685800" y="228600"/>
            <a:ext cx="7772400" cy="609600"/>
          </a:xfrm>
        </p:spPr>
        <p:txBody>
          <a:bodyPr/>
          <a:lstStyle/>
          <a:p>
            <a:r>
              <a:rPr lang="en-US"/>
              <a:t>Male Reproductive Tract</a:t>
            </a:r>
          </a:p>
        </p:txBody>
      </p:sp>
      <p:pic>
        <p:nvPicPr>
          <p:cNvPr id="80899" name="Picture 3" descr="mal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52600" y="1404938"/>
            <a:ext cx="5943600" cy="5118100"/>
          </a:xfrm>
          <a:prstGeom prst="rect">
            <a:avLst/>
          </a:prstGeom>
          <a:noFill/>
          <a:ln w="38100">
            <a:solidFill>
              <a:srgbClr val="000000"/>
            </a:solidFill>
            <a:miter lim="800000"/>
            <a:headEnd/>
            <a:tailEnd/>
          </a:ln>
          <a:extLst>
            <a:ext uri="{909E8E84-426E-40DD-AFC4-6F175D3DCCD1}">
              <a14:hiddenFill xmlns:a14="http://schemas.microsoft.com/office/drawing/2010/main">
                <a:solidFill>
                  <a:srgbClr val="FFFFFF"/>
                </a:solidFill>
              </a14:hiddenFill>
            </a:ext>
          </a:extLst>
        </p:spPr>
      </p:pic>
    </p:spTree>
  </p:cSld>
  <p:clrMapOvr>
    <a:masterClrMapping/>
  </p:clrMapOvr>
  <p:transition>
    <p:random/>
  </p:transition>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22" name="Rectangle 2"/>
          <p:cNvSpPr>
            <a:spLocks noGrp="1" noChangeArrowheads="1"/>
          </p:cNvSpPr>
          <p:nvPr>
            <p:ph type="title"/>
          </p:nvPr>
        </p:nvSpPr>
        <p:spPr/>
        <p:txBody>
          <a:bodyPr/>
          <a:lstStyle/>
          <a:p>
            <a:r>
              <a:rPr lang="en-US"/>
              <a:t>Male Reproductive Tract</a:t>
            </a:r>
          </a:p>
        </p:txBody>
      </p:sp>
      <p:sp>
        <p:nvSpPr>
          <p:cNvPr id="81923" name="Rectangle 3"/>
          <p:cNvSpPr>
            <a:spLocks noGrp="1" noChangeArrowheads="1"/>
          </p:cNvSpPr>
          <p:nvPr>
            <p:ph type="body" sz="half" idx="1"/>
          </p:nvPr>
        </p:nvSpPr>
        <p:spPr>
          <a:xfrm>
            <a:off x="1066800" y="1752600"/>
            <a:ext cx="6051550" cy="3849688"/>
          </a:xfrm>
        </p:spPr>
        <p:txBody>
          <a:bodyPr/>
          <a:lstStyle/>
          <a:p>
            <a:pPr marL="533400" indent="-533400"/>
            <a:r>
              <a:rPr lang="en-US" sz="2400"/>
              <a:t>Scrotum - external sac that holds testicles outside of the body to keep sperm at 4-5</a:t>
            </a:r>
            <a:r>
              <a:rPr lang="en-US" sz="2400" baseline="30000"/>
              <a:t>o</a:t>
            </a:r>
            <a:r>
              <a:rPr lang="en-US" sz="2400"/>
              <a:t>F cooler than the body temperature </a:t>
            </a:r>
          </a:p>
          <a:p>
            <a:pPr marL="533400" indent="-533400">
              <a:buFontTx/>
              <a:buNone/>
            </a:pPr>
            <a:endParaRPr lang="en-US" sz="800"/>
          </a:p>
          <a:p>
            <a:pPr marL="533400" indent="-533400">
              <a:buFontTx/>
              <a:buNone/>
            </a:pPr>
            <a:endParaRPr lang="en-US" sz="800"/>
          </a:p>
          <a:p>
            <a:pPr marL="533400" indent="-533400">
              <a:buFontTx/>
              <a:buNone/>
            </a:pPr>
            <a:endParaRPr lang="en-US" sz="800"/>
          </a:p>
          <a:p>
            <a:pPr marL="533400" indent="-533400">
              <a:buFontTx/>
              <a:buNone/>
            </a:pPr>
            <a:endParaRPr lang="en-US" sz="800"/>
          </a:p>
          <a:p>
            <a:pPr marL="533400" indent="-533400">
              <a:buFontTx/>
              <a:buNone/>
            </a:pPr>
            <a:endParaRPr lang="en-US" sz="800"/>
          </a:p>
          <a:p>
            <a:pPr marL="533400" indent="-533400"/>
            <a:r>
              <a:rPr lang="en-US" sz="2400"/>
              <a:t>Testicles - the primary male organs of reproduction </a:t>
            </a:r>
          </a:p>
          <a:p>
            <a:pPr marL="914400" lvl="1" indent="-457200">
              <a:buFontTx/>
              <a:buChar char="•"/>
            </a:pPr>
            <a:r>
              <a:rPr lang="en-US" sz="2200"/>
              <a:t>to produce sperm </a:t>
            </a:r>
          </a:p>
          <a:p>
            <a:pPr marL="914400" lvl="1" indent="-457200">
              <a:buFontTx/>
              <a:buChar char="•"/>
            </a:pPr>
            <a:r>
              <a:rPr lang="en-US" sz="2200"/>
              <a:t>to secrete testosterone</a:t>
            </a:r>
            <a:r>
              <a:rPr lang="en-US" sz="2000"/>
              <a:t> </a:t>
            </a:r>
          </a:p>
          <a:p>
            <a:pPr marL="914400" lvl="1" indent="-457200">
              <a:buFontTx/>
              <a:buNone/>
            </a:pPr>
            <a:endParaRPr lang="en-US" sz="800"/>
          </a:p>
        </p:txBody>
      </p:sp>
      <p:pic>
        <p:nvPicPr>
          <p:cNvPr id="81924" name="Picture 4" descr="sperm"/>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53200" y="2667000"/>
            <a:ext cx="2052638" cy="330358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8192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81923">
                                            <p:txEl>
                                              <p:pRg st="6" end="6"/>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499"/>
                                          </p:stCondLst>
                                        </p:cTn>
                                        <p:tgtEl>
                                          <p:spTgt spid="81923">
                                            <p:txEl>
                                              <p:pRg st="7" end="7"/>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499"/>
                                          </p:stCondLst>
                                        </p:cTn>
                                        <p:tgtEl>
                                          <p:spTgt spid="8192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23" grpId="0" build="p" autoUpdateAnimBg="0"/>
    </p:bldLst>
  </p:timing>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2946" name="Rectangle 2"/>
          <p:cNvSpPr>
            <a:spLocks noGrp="1" noChangeArrowheads="1"/>
          </p:cNvSpPr>
          <p:nvPr>
            <p:ph type="title"/>
          </p:nvPr>
        </p:nvSpPr>
        <p:spPr/>
        <p:txBody>
          <a:bodyPr/>
          <a:lstStyle/>
          <a:p>
            <a:r>
              <a:rPr lang="en-US"/>
              <a:t>Male Reproductive Tract</a:t>
            </a:r>
          </a:p>
        </p:txBody>
      </p:sp>
      <p:sp>
        <p:nvSpPr>
          <p:cNvPr id="82947" name="Rectangle 3"/>
          <p:cNvSpPr>
            <a:spLocks noGrp="1" noChangeArrowheads="1"/>
          </p:cNvSpPr>
          <p:nvPr>
            <p:ph type="body" idx="1"/>
          </p:nvPr>
        </p:nvSpPr>
        <p:spPr/>
        <p:txBody>
          <a:bodyPr/>
          <a:lstStyle/>
          <a:p>
            <a:pPr marL="609600" indent="-609600"/>
            <a:r>
              <a:rPr lang="en-US" sz="2800"/>
              <a:t>Epididymis - Long coiled tube that is a path for sperm</a:t>
            </a:r>
            <a:endParaRPr lang="en-US" sz="2400"/>
          </a:p>
          <a:p>
            <a:pPr marL="990600" lvl="1" indent="-533400"/>
            <a:r>
              <a:rPr lang="en-US" sz="2200"/>
              <a:t>Provide passageway for sperm out of the seminiferous tubules</a:t>
            </a:r>
          </a:p>
          <a:p>
            <a:pPr marL="990600" lvl="1" indent="-533400"/>
            <a:r>
              <a:rPr lang="en-US" sz="2200"/>
              <a:t>Storage for sperm </a:t>
            </a:r>
          </a:p>
          <a:p>
            <a:pPr marL="990600" lvl="1" indent="-533400"/>
            <a:r>
              <a:rPr lang="en-US" sz="2200"/>
              <a:t>Fluid secretion to nourish sperm </a:t>
            </a:r>
          </a:p>
          <a:p>
            <a:pPr marL="990600" lvl="1" indent="-533400"/>
            <a:r>
              <a:rPr lang="en-US" sz="2200"/>
              <a:t>Place for sperm maturation</a:t>
            </a:r>
            <a:r>
              <a:rPr lang="en-US" sz="2000"/>
              <a:t> </a:t>
            </a: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8294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499"/>
                                          </p:stCondLst>
                                        </p:cTn>
                                        <p:tgtEl>
                                          <p:spTgt spid="8294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499"/>
                                          </p:stCondLst>
                                        </p:cTn>
                                        <p:tgtEl>
                                          <p:spTgt spid="82947">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499"/>
                                          </p:stCondLst>
                                        </p:cTn>
                                        <p:tgtEl>
                                          <p:spTgt spid="82947">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499"/>
                                          </p:stCondLst>
                                        </p:cTn>
                                        <p:tgtEl>
                                          <p:spTgt spid="8294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947" grpId="0" build="p" autoUpdateAnimBg="0"/>
    </p:bldLst>
  </p:timing>
</p:sld>
</file>

<file path=ppt/slides/slide3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p:txBody>
          <a:bodyPr/>
          <a:lstStyle/>
          <a:p>
            <a:r>
              <a:rPr lang="en-US"/>
              <a:t>Male Reproductive Tract</a:t>
            </a:r>
          </a:p>
        </p:txBody>
      </p:sp>
      <p:sp>
        <p:nvSpPr>
          <p:cNvPr id="83971" name="Rectangle 3"/>
          <p:cNvSpPr>
            <a:spLocks noGrp="1" noChangeArrowheads="1"/>
          </p:cNvSpPr>
          <p:nvPr>
            <p:ph type="body" idx="1"/>
          </p:nvPr>
        </p:nvSpPr>
        <p:spPr>
          <a:xfrm>
            <a:off x="1066800" y="2151063"/>
            <a:ext cx="7023100" cy="3716337"/>
          </a:xfrm>
        </p:spPr>
        <p:txBody>
          <a:bodyPr/>
          <a:lstStyle/>
          <a:p>
            <a:r>
              <a:rPr lang="en-US" sz="2800"/>
              <a:t>Vas Deferens - slender tube from epididymis to urethra which moves sperm to the urethra at ejaculation </a:t>
            </a:r>
          </a:p>
          <a:p>
            <a:pPr>
              <a:buFontTx/>
              <a:buNone/>
            </a:pPr>
            <a:endParaRPr lang="en-US" sz="2800"/>
          </a:p>
          <a:p>
            <a:r>
              <a:rPr lang="en-US" sz="2800"/>
              <a:t>Urethra - long tube from bladder to penis; passageway for urine and sperm out of the body </a:t>
            </a:r>
          </a:p>
          <a:p>
            <a:pPr>
              <a:buFontTx/>
              <a:buNone/>
            </a:pPr>
            <a:endParaRPr lang="en-US" sz="2800"/>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8397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83971">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3971" grpId="0" build="p" autoUpdateAnimBg="0"/>
    </p:bldLst>
  </p:timing>
</p:sld>
</file>

<file path=ppt/slides/slide3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4994" name="Rectangle 2050"/>
          <p:cNvSpPr>
            <a:spLocks noGrp="1" noChangeArrowheads="1"/>
          </p:cNvSpPr>
          <p:nvPr>
            <p:ph type="title"/>
          </p:nvPr>
        </p:nvSpPr>
        <p:spPr/>
        <p:txBody>
          <a:bodyPr/>
          <a:lstStyle/>
          <a:p>
            <a:r>
              <a:rPr lang="en-US"/>
              <a:t>Male Reproductive Tract</a:t>
            </a:r>
          </a:p>
        </p:txBody>
      </p:sp>
      <p:sp>
        <p:nvSpPr>
          <p:cNvPr id="84995" name="Rectangle 2051"/>
          <p:cNvSpPr>
            <a:spLocks noGrp="1" noChangeArrowheads="1"/>
          </p:cNvSpPr>
          <p:nvPr>
            <p:ph type="body" idx="1"/>
          </p:nvPr>
        </p:nvSpPr>
        <p:spPr>
          <a:xfrm>
            <a:off x="1066800" y="2084388"/>
            <a:ext cx="6946900" cy="3783012"/>
          </a:xfrm>
        </p:spPr>
        <p:txBody>
          <a:bodyPr/>
          <a:lstStyle/>
          <a:p>
            <a:pPr lvl="1">
              <a:buFontTx/>
              <a:buChar char="•"/>
            </a:pPr>
            <a:r>
              <a:rPr lang="en-US"/>
              <a:t>Penis - male organ of copulation which conveys semen and urine out of the body </a:t>
            </a:r>
          </a:p>
          <a:p>
            <a:pPr lvl="1">
              <a:buFontTx/>
              <a:buNone/>
            </a:pPr>
            <a:endParaRPr lang="en-US"/>
          </a:p>
          <a:p>
            <a:pPr lvl="1">
              <a:buFontTx/>
              <a:buChar char="•"/>
            </a:pPr>
            <a:r>
              <a:rPr lang="en-US"/>
              <a:t>Penis retractor muscle - allows extension and retraction of the penis; sigmoid flexure extends in copulation</a:t>
            </a:r>
          </a:p>
          <a:p>
            <a:endParaRPr lang="en-US"/>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84995">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499"/>
                                          </p:stCondLst>
                                        </p:cTn>
                                        <p:tgtEl>
                                          <p:spTgt spid="8499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4995" grpId="0" build="p" autoUpdateAnimBg="0"/>
    </p:bldLst>
  </p:timing>
</p:sld>
</file>

<file path=ppt/slides/slide3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6018" name="Rectangle 2"/>
          <p:cNvSpPr>
            <a:spLocks noGrp="1" noChangeArrowheads="1"/>
          </p:cNvSpPr>
          <p:nvPr>
            <p:ph type="title"/>
          </p:nvPr>
        </p:nvSpPr>
        <p:spPr/>
        <p:txBody>
          <a:bodyPr/>
          <a:lstStyle/>
          <a:p>
            <a:r>
              <a:rPr lang="en-US"/>
              <a:t>Male Reproductive Tract</a:t>
            </a:r>
          </a:p>
        </p:txBody>
      </p:sp>
      <p:sp>
        <p:nvSpPr>
          <p:cNvPr id="86019" name="Rectangle 3"/>
          <p:cNvSpPr>
            <a:spLocks noGrp="1" noChangeArrowheads="1"/>
          </p:cNvSpPr>
          <p:nvPr>
            <p:ph type="body" idx="1"/>
          </p:nvPr>
        </p:nvSpPr>
        <p:spPr/>
        <p:txBody>
          <a:bodyPr/>
          <a:lstStyle/>
          <a:p>
            <a:pPr marL="533400" indent="-533400">
              <a:lnSpc>
                <a:spcPct val="90000"/>
              </a:lnSpc>
              <a:buFontTx/>
              <a:buNone/>
            </a:pPr>
            <a:r>
              <a:rPr lang="en-US" sz="2400" b="1"/>
              <a:t>Accessory Glands:</a:t>
            </a:r>
            <a:r>
              <a:rPr lang="en-US" sz="2400"/>
              <a:t> </a:t>
            </a:r>
          </a:p>
          <a:p>
            <a:pPr marL="914400" lvl="1" indent="-457200">
              <a:lnSpc>
                <a:spcPct val="90000"/>
              </a:lnSpc>
              <a:buFontTx/>
              <a:buChar char="•"/>
            </a:pPr>
            <a:r>
              <a:rPr lang="en-US" sz="2400"/>
              <a:t>Seminal vesicles</a:t>
            </a:r>
            <a:r>
              <a:rPr lang="en-US" sz="2400" b="1"/>
              <a:t>- </a:t>
            </a:r>
            <a:r>
              <a:rPr lang="en-US" sz="2400"/>
              <a:t>add fructose and citric acid to nourish the sperm </a:t>
            </a:r>
          </a:p>
          <a:p>
            <a:pPr marL="914400" lvl="1" indent="-457200">
              <a:lnSpc>
                <a:spcPct val="90000"/>
              </a:lnSpc>
              <a:buFontTx/>
              <a:buChar char="•"/>
            </a:pPr>
            <a:endParaRPr lang="en-US" sz="2400" b="1"/>
          </a:p>
          <a:p>
            <a:pPr marL="914400" lvl="1" indent="-457200">
              <a:lnSpc>
                <a:spcPct val="90000"/>
              </a:lnSpc>
              <a:buFontTx/>
              <a:buChar char="•"/>
            </a:pPr>
            <a:r>
              <a:rPr lang="en-US" sz="2400"/>
              <a:t>Prostate Gland - located at the neck of the bladder</a:t>
            </a:r>
          </a:p>
          <a:p>
            <a:pPr marL="1295400" lvl="2" indent="-381000">
              <a:lnSpc>
                <a:spcPct val="90000"/>
              </a:lnSpc>
              <a:buFontTx/>
              <a:buChar char="–"/>
            </a:pPr>
            <a:r>
              <a:rPr lang="en-US" sz="2200"/>
              <a:t>cleans the urethra prior to and during ejaculation </a:t>
            </a:r>
          </a:p>
          <a:p>
            <a:pPr marL="1295400" lvl="2" indent="-381000">
              <a:lnSpc>
                <a:spcPct val="90000"/>
              </a:lnSpc>
              <a:buFontTx/>
              <a:buChar char="–"/>
            </a:pPr>
            <a:r>
              <a:rPr lang="en-US" sz="2200"/>
              <a:t>provides minerals for sperm </a:t>
            </a:r>
          </a:p>
          <a:p>
            <a:pPr marL="1295400" lvl="2" indent="-381000">
              <a:lnSpc>
                <a:spcPct val="90000"/>
              </a:lnSpc>
              <a:buFontTx/>
              <a:buChar char="–"/>
            </a:pPr>
            <a:r>
              <a:rPr lang="en-US" sz="2200"/>
              <a:t>provides the medium for sperm transport </a:t>
            </a:r>
          </a:p>
          <a:p>
            <a:pPr marL="1295400" lvl="2" indent="-381000">
              <a:lnSpc>
                <a:spcPct val="90000"/>
              </a:lnSpc>
              <a:buFontTx/>
              <a:buChar char="–"/>
            </a:pPr>
            <a:r>
              <a:rPr lang="en-US" sz="2200"/>
              <a:t>provides the characteristic odor of semen</a:t>
            </a:r>
            <a:r>
              <a:rPr lang="en-US" sz="2000"/>
              <a:t> </a:t>
            </a: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86019">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499"/>
                                          </p:stCondLst>
                                        </p:cTn>
                                        <p:tgtEl>
                                          <p:spTgt spid="86019">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499"/>
                                          </p:stCondLst>
                                        </p:cTn>
                                        <p:tgtEl>
                                          <p:spTgt spid="86019">
                                            <p:txEl>
                                              <p:pRg st="3" end="3"/>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499"/>
                                          </p:stCondLst>
                                        </p:cTn>
                                        <p:tgtEl>
                                          <p:spTgt spid="86019">
                                            <p:txEl>
                                              <p:pRg st="4" end="4"/>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499"/>
                                          </p:stCondLst>
                                        </p:cTn>
                                        <p:tgtEl>
                                          <p:spTgt spid="86019">
                                            <p:txEl>
                                              <p:pRg st="5" end="5"/>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499"/>
                                          </p:stCondLst>
                                        </p:cTn>
                                        <p:tgtEl>
                                          <p:spTgt spid="86019">
                                            <p:txEl>
                                              <p:pRg st="6" end="6"/>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499"/>
                                          </p:stCondLst>
                                        </p:cTn>
                                        <p:tgtEl>
                                          <p:spTgt spid="86019">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6019" grpId="0" build="p" autoUpdateAnimBg="0"/>
    </p:bldLst>
  </p:timing>
</p:sld>
</file>

<file path=ppt/slides/slide3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7042" name="Rectangle 2050"/>
          <p:cNvSpPr>
            <a:spLocks noGrp="1" noChangeArrowheads="1"/>
          </p:cNvSpPr>
          <p:nvPr>
            <p:ph type="title"/>
          </p:nvPr>
        </p:nvSpPr>
        <p:spPr/>
        <p:txBody>
          <a:bodyPr/>
          <a:lstStyle/>
          <a:p>
            <a:r>
              <a:rPr lang="en-US"/>
              <a:t>Male Reproductive Tract</a:t>
            </a:r>
          </a:p>
        </p:txBody>
      </p:sp>
      <p:sp>
        <p:nvSpPr>
          <p:cNvPr id="87043" name="Rectangle 2051"/>
          <p:cNvSpPr>
            <a:spLocks noGrp="1" noChangeArrowheads="1"/>
          </p:cNvSpPr>
          <p:nvPr>
            <p:ph type="body" idx="1"/>
          </p:nvPr>
        </p:nvSpPr>
        <p:spPr>
          <a:xfrm>
            <a:off x="1066800" y="1752600"/>
            <a:ext cx="7097713" cy="2522538"/>
          </a:xfrm>
        </p:spPr>
        <p:txBody>
          <a:bodyPr/>
          <a:lstStyle/>
          <a:p>
            <a:pPr lvl="1">
              <a:buFontTx/>
              <a:buChar char="•"/>
            </a:pPr>
            <a:r>
              <a:rPr lang="en-US"/>
              <a:t>Cowper’s gland</a:t>
            </a:r>
          </a:p>
          <a:p>
            <a:pPr lvl="2"/>
            <a:r>
              <a:rPr lang="en-US"/>
              <a:t>Also called the Bulbourethral gland</a:t>
            </a:r>
          </a:p>
          <a:p>
            <a:pPr lvl="2"/>
            <a:r>
              <a:rPr lang="en-US"/>
              <a:t>Paired organs </a:t>
            </a:r>
          </a:p>
          <a:p>
            <a:pPr lvl="2"/>
            <a:r>
              <a:rPr lang="en-US"/>
              <a:t>cleans the urethra prior to semen passage </a:t>
            </a:r>
          </a:p>
          <a:p>
            <a:endParaRPr lang="en-US"/>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8704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499"/>
                                          </p:stCondLst>
                                        </p:cTn>
                                        <p:tgtEl>
                                          <p:spTgt spid="8704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499"/>
                                          </p:stCondLst>
                                        </p:cTn>
                                        <p:tgtEl>
                                          <p:spTgt spid="8704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499"/>
                                          </p:stCondLst>
                                        </p:cTn>
                                        <p:tgtEl>
                                          <p:spTgt spid="8704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7043" grpId="0" build="p" autoUpdateAnimBg="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5477" name="Picture 1029" descr="mal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55725" y="381000"/>
            <a:ext cx="7086600" cy="6100763"/>
          </a:xfrm>
          <a:prstGeom prst="rect">
            <a:avLst/>
          </a:prstGeom>
          <a:noFill/>
          <a:ln w="38100">
            <a:solidFill>
              <a:srgbClr val="000000"/>
            </a:solidFill>
            <a:miter lim="800000"/>
            <a:headEnd/>
            <a:tailEnd/>
          </a:ln>
          <a:extLst>
            <a:ext uri="{909E8E84-426E-40DD-AFC4-6F175D3DCCD1}">
              <a14:hiddenFill xmlns:a14="http://schemas.microsoft.com/office/drawing/2010/main">
                <a:solidFill>
                  <a:srgbClr val="FFFFFF"/>
                </a:solidFill>
              </a14:hiddenFill>
            </a:ext>
          </a:extLst>
        </p:spPr>
      </p:pic>
    </p:spTree>
  </p:cSld>
  <p:clrMapOvr>
    <a:masterClrMapping/>
  </p:clrMapOvr>
  <p:transition>
    <p:random/>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Grp="1" noChangeArrowheads="1"/>
          </p:cNvSpPr>
          <p:nvPr>
            <p:ph type="title"/>
          </p:nvPr>
        </p:nvSpPr>
        <p:spPr/>
        <p:txBody>
          <a:bodyPr/>
          <a:lstStyle/>
          <a:p>
            <a:r>
              <a:rPr lang="en-US"/>
              <a:t>Male Reproductive Tract</a:t>
            </a:r>
          </a:p>
        </p:txBody>
      </p:sp>
      <p:pic>
        <p:nvPicPr>
          <p:cNvPr id="107525" name="Picture 5" descr="bovine male anatom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25550" y="1736725"/>
            <a:ext cx="7162800" cy="47752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random/>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2"/>
          <p:cNvSpPr>
            <a:spLocks noGrp="1" noChangeArrowheads="1"/>
          </p:cNvSpPr>
          <p:nvPr>
            <p:ph type="title"/>
          </p:nvPr>
        </p:nvSpPr>
        <p:spPr/>
        <p:txBody>
          <a:bodyPr/>
          <a:lstStyle/>
          <a:p>
            <a:r>
              <a:rPr lang="en-US"/>
              <a:t>Terminology</a:t>
            </a:r>
          </a:p>
        </p:txBody>
      </p:sp>
      <p:sp>
        <p:nvSpPr>
          <p:cNvPr id="110595" name="Rectangle 3"/>
          <p:cNvSpPr>
            <a:spLocks noGrp="1" noChangeArrowheads="1"/>
          </p:cNvSpPr>
          <p:nvPr>
            <p:ph type="body" idx="1"/>
          </p:nvPr>
        </p:nvSpPr>
        <p:spPr/>
        <p:txBody>
          <a:bodyPr/>
          <a:lstStyle/>
          <a:p>
            <a:r>
              <a:rPr lang="en-US" dirty="0" smtClean="0"/>
              <a:t>Estrus Cycle </a:t>
            </a:r>
            <a:endParaRPr lang="en-US" dirty="0"/>
          </a:p>
          <a:p>
            <a:pPr lvl="1"/>
            <a:r>
              <a:rPr lang="en-US" dirty="0" smtClean="0"/>
              <a:t>The length of a females cycle from one estrus to the next </a:t>
            </a:r>
          </a:p>
          <a:p>
            <a:r>
              <a:rPr lang="en-US" dirty="0" smtClean="0"/>
              <a:t>Puberty</a:t>
            </a:r>
          </a:p>
          <a:p>
            <a:pPr lvl="1"/>
            <a:r>
              <a:rPr lang="en-US" dirty="0" smtClean="0"/>
              <a:t>Age at which animals reach sexual maturity and begin to come into heat</a:t>
            </a:r>
          </a:p>
          <a:p>
            <a:endParaRPr lang="en-US" dirty="0"/>
          </a:p>
        </p:txBody>
      </p:sp>
    </p:spTree>
    <p:extLst>
      <p:ext uri="{BB962C8B-B14F-4D97-AF65-F5344CB8AC3E}">
        <p14:creationId xmlns:p14="http://schemas.microsoft.com/office/powerpoint/2010/main" val="1401729096"/>
      </p:ext>
    </p:extLst>
  </p:cSld>
  <p:clrMapOvr>
    <a:masterClrMapping/>
  </p:clrMapOvr>
  <p:transition>
    <p:random/>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2"/>
          <p:cNvSpPr>
            <a:spLocks noGrp="1" noChangeArrowheads="1"/>
          </p:cNvSpPr>
          <p:nvPr>
            <p:ph type="ctrTitle"/>
          </p:nvPr>
        </p:nvSpPr>
        <p:spPr>
          <a:xfrm>
            <a:off x="1447800" y="1905000"/>
            <a:ext cx="4191000" cy="1143000"/>
          </a:xfrm>
        </p:spPr>
        <p:txBody>
          <a:bodyPr/>
          <a:lstStyle/>
          <a:p>
            <a:r>
              <a:rPr lang="en-US" sz="3200"/>
              <a:t>Reproduction in Poultry</a:t>
            </a:r>
          </a:p>
        </p:txBody>
      </p:sp>
      <p:pic>
        <p:nvPicPr>
          <p:cNvPr id="122885" name="Picture 5" descr="0,2306,MI-34794,00"/>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5475288" y="1219200"/>
            <a:ext cx="2220912" cy="25146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random/>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1316"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00200" y="381000"/>
            <a:ext cx="6400800" cy="6162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2"/>
          <p:cNvSpPr>
            <a:spLocks noGrp="1" noChangeArrowheads="1"/>
          </p:cNvSpPr>
          <p:nvPr>
            <p:ph type="title"/>
          </p:nvPr>
        </p:nvSpPr>
        <p:spPr/>
        <p:txBody>
          <a:bodyPr/>
          <a:lstStyle/>
          <a:p>
            <a:r>
              <a:rPr lang="en-US"/>
              <a:t>Reproduction in Poultry</a:t>
            </a:r>
          </a:p>
        </p:txBody>
      </p:sp>
      <p:sp>
        <p:nvSpPr>
          <p:cNvPr id="120835" name="Rectangle 3"/>
          <p:cNvSpPr>
            <a:spLocks noGrp="1" noChangeArrowheads="1"/>
          </p:cNvSpPr>
          <p:nvPr>
            <p:ph type="body" idx="1"/>
          </p:nvPr>
        </p:nvSpPr>
        <p:spPr/>
        <p:txBody>
          <a:bodyPr/>
          <a:lstStyle/>
          <a:p>
            <a:pPr>
              <a:buFontTx/>
              <a:buNone/>
            </a:pPr>
            <a:r>
              <a:rPr lang="en-US"/>
              <a:t>The poultry oviduct has five parts:</a:t>
            </a:r>
          </a:p>
          <a:p>
            <a:pPr>
              <a:buFontTx/>
              <a:buNone/>
            </a:pPr>
            <a:r>
              <a:rPr lang="en-US" sz="2400"/>
              <a:t>	1)  Vagina</a:t>
            </a:r>
          </a:p>
          <a:p>
            <a:pPr lvl="2">
              <a:buFontTx/>
              <a:buChar char="–"/>
            </a:pPr>
            <a:r>
              <a:rPr lang="en-US" sz="2200"/>
              <a:t>Holds the egg until laid</a:t>
            </a:r>
            <a:endParaRPr lang="en-US"/>
          </a:p>
          <a:p>
            <a:pPr>
              <a:buFontTx/>
              <a:buNone/>
            </a:pPr>
            <a:r>
              <a:rPr lang="en-US" sz="2400"/>
              <a:t>	2)  Uterus</a:t>
            </a:r>
          </a:p>
          <a:p>
            <a:pPr lvl="2">
              <a:buFontTx/>
              <a:buChar char="–"/>
            </a:pPr>
            <a:r>
              <a:rPr lang="en-US" sz="2200"/>
              <a:t>Secretes the shell</a:t>
            </a:r>
            <a:endParaRPr lang="en-US"/>
          </a:p>
          <a:p>
            <a:pPr>
              <a:buFontTx/>
              <a:buNone/>
            </a:pPr>
            <a:r>
              <a:rPr lang="en-US" sz="2400"/>
              <a:t>	3)  Isthmus</a:t>
            </a:r>
          </a:p>
          <a:p>
            <a:pPr lvl="2">
              <a:buFontTx/>
              <a:buChar char="–"/>
            </a:pPr>
            <a:r>
              <a:rPr lang="en-US" sz="2200"/>
              <a:t>Adds the two shell membranes</a:t>
            </a:r>
            <a:endParaRPr lang="en-US"/>
          </a:p>
          <a:p>
            <a:pPr>
              <a:buFontTx/>
              <a:buNone/>
            </a:pPr>
            <a:r>
              <a:rPr lang="en-US" sz="2400"/>
              <a:t>	4)  Magnum</a:t>
            </a:r>
          </a:p>
          <a:p>
            <a:pPr lvl="2">
              <a:buFontTx/>
              <a:buChar char="–"/>
            </a:pPr>
            <a:r>
              <a:rPr lang="en-US" sz="2200"/>
              <a:t>Secretes the albumen</a:t>
            </a:r>
            <a:endParaRPr lang="en-US"/>
          </a:p>
          <a:p>
            <a:pPr>
              <a:buFontTx/>
              <a:buNone/>
            </a:pPr>
            <a:r>
              <a:rPr lang="en-US" sz="2400"/>
              <a:t>	5)  Infundibulum</a:t>
            </a:r>
          </a:p>
          <a:p>
            <a:pPr lvl="2">
              <a:buFontTx/>
              <a:buChar char="–"/>
            </a:pPr>
            <a:r>
              <a:rPr lang="en-US" sz="2200"/>
              <a:t>Where fertilization takes place</a:t>
            </a:r>
            <a:endParaRPr lang="en-US" sz="1800"/>
          </a:p>
        </p:txBody>
      </p:sp>
    </p:spTree>
  </p:cSld>
  <p:clrMapOvr>
    <a:masterClrMapping/>
  </p:clrMapOvr>
  <p:transition>
    <p:random/>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1860" name="Picture 4" descr="oviduct poultry"/>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57400" y="457200"/>
            <a:ext cx="5638800" cy="5943600"/>
          </a:xfrm>
          <a:prstGeom prst="rect">
            <a:avLst/>
          </a:pr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pic>
    </p:spTree>
  </p:cSld>
  <p:clrMapOvr>
    <a:masterClrMapping/>
  </p:clrMapOvr>
  <p:transition>
    <p:random/>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3909" name="Picture 5" descr="Image9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19200" y="762000"/>
            <a:ext cx="7239000" cy="5418138"/>
          </a:xfrm>
          <a:prstGeom prst="rect">
            <a:avLst/>
          </a:pr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ChangeArrowheads="1"/>
          </p:cNvSpPr>
          <p:nvPr>
            <p:ph type="title"/>
          </p:nvPr>
        </p:nvSpPr>
        <p:spPr/>
        <p:txBody>
          <a:bodyPr/>
          <a:lstStyle/>
          <a:p>
            <a:r>
              <a:rPr lang="en-US"/>
              <a:t>Reproduction in Poultry</a:t>
            </a:r>
          </a:p>
        </p:txBody>
      </p:sp>
      <p:sp>
        <p:nvSpPr>
          <p:cNvPr id="88067" name="Rectangle 3"/>
          <p:cNvSpPr>
            <a:spLocks noGrp="1" noChangeArrowheads="1"/>
          </p:cNvSpPr>
          <p:nvPr>
            <p:ph type="body" idx="1"/>
          </p:nvPr>
        </p:nvSpPr>
        <p:spPr/>
        <p:txBody>
          <a:bodyPr/>
          <a:lstStyle/>
          <a:p>
            <a:r>
              <a:rPr lang="en-US" sz="2800"/>
              <a:t>Major difference:</a:t>
            </a:r>
          </a:p>
          <a:p>
            <a:pPr lvl="1"/>
            <a:r>
              <a:rPr lang="en-US" sz="2400"/>
              <a:t>Embryo of livestock develop inside the female’s body while the embryo of poultry develops inside the egg.</a:t>
            </a:r>
          </a:p>
          <a:p>
            <a:r>
              <a:rPr lang="en-US" sz="2800"/>
              <a:t>Poultry only have the left ovary and oviduct when mature</a:t>
            </a:r>
          </a:p>
          <a:p>
            <a:r>
              <a:rPr lang="en-US" sz="2800"/>
              <a:t>The yoke is the ovum</a:t>
            </a:r>
          </a:p>
          <a:p>
            <a:r>
              <a:rPr lang="en-US" sz="2800"/>
              <a:t>Chicken Incubation</a:t>
            </a:r>
          </a:p>
          <a:p>
            <a:pPr lvl="1"/>
            <a:r>
              <a:rPr lang="en-US" sz="2400"/>
              <a:t>21 days</a:t>
            </a:r>
          </a:p>
        </p:txBody>
      </p:sp>
      <p:pic>
        <p:nvPicPr>
          <p:cNvPr id="88068" name="Picture 4" descr="chickens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67400" y="4038600"/>
            <a:ext cx="2479675" cy="246856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pic>
    </p:spTree>
  </p:cSld>
  <p:clrMapOvr>
    <a:masterClrMapping/>
  </p:clrMapOvr>
  <p:transition>
    <p:random/>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ChangeArrowheads="1"/>
          </p:cNvSpPr>
          <p:nvPr>
            <p:ph type="title"/>
          </p:nvPr>
        </p:nvSpPr>
        <p:spPr/>
        <p:txBody>
          <a:bodyPr/>
          <a:lstStyle/>
          <a:p>
            <a:r>
              <a:rPr lang="en-US"/>
              <a:t>Poultry Reproduction</a:t>
            </a:r>
          </a:p>
        </p:txBody>
      </p:sp>
      <p:sp>
        <p:nvSpPr>
          <p:cNvPr id="89091" name="Rectangle 3"/>
          <p:cNvSpPr>
            <a:spLocks noGrp="1" noChangeArrowheads="1"/>
          </p:cNvSpPr>
          <p:nvPr>
            <p:ph type="body" idx="1"/>
          </p:nvPr>
        </p:nvSpPr>
        <p:spPr>
          <a:xfrm>
            <a:off x="1066800" y="1752600"/>
            <a:ext cx="7620000" cy="1592263"/>
          </a:xfrm>
        </p:spPr>
        <p:txBody>
          <a:bodyPr/>
          <a:lstStyle/>
          <a:p>
            <a:pPr>
              <a:buFontTx/>
              <a:buNone/>
            </a:pPr>
            <a:r>
              <a:rPr lang="en-US" sz="2800"/>
              <a:t>In your notes, define the following poultry reproductive terms and tell how they differ from livestock we have studied so far: </a:t>
            </a:r>
          </a:p>
        </p:txBody>
      </p:sp>
      <p:sp>
        <p:nvSpPr>
          <p:cNvPr id="89092" name="Text Box 4"/>
          <p:cNvSpPr txBox="1">
            <a:spLocks noChangeArrowheads="1"/>
          </p:cNvSpPr>
          <p:nvPr/>
        </p:nvSpPr>
        <p:spPr bwMode="auto">
          <a:xfrm>
            <a:off x="3810000" y="3892550"/>
            <a:ext cx="2438400" cy="2236788"/>
          </a:xfrm>
          <a:prstGeom prst="rect">
            <a:avLst/>
          </a:prstGeom>
          <a:noFill/>
          <a:ln w="9525">
            <a:solidFill>
              <a:srgbClr val="000066"/>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buFontTx/>
              <a:buChar char="•"/>
            </a:pPr>
            <a:r>
              <a:rPr lang="en-US" sz="2800">
                <a:solidFill>
                  <a:srgbClr val="000066"/>
                </a:solidFill>
              </a:rPr>
              <a:t>Papilla</a:t>
            </a:r>
          </a:p>
          <a:p>
            <a:pPr>
              <a:buFontTx/>
              <a:buChar char="•"/>
            </a:pPr>
            <a:r>
              <a:rPr lang="en-US" sz="2800">
                <a:solidFill>
                  <a:srgbClr val="000066"/>
                </a:solidFill>
              </a:rPr>
              <a:t>Testicles</a:t>
            </a:r>
          </a:p>
          <a:p>
            <a:pPr>
              <a:buFontTx/>
              <a:buChar char="•"/>
            </a:pPr>
            <a:r>
              <a:rPr lang="en-US" sz="2800">
                <a:solidFill>
                  <a:srgbClr val="000066"/>
                </a:solidFill>
              </a:rPr>
              <a:t>Cloaca</a:t>
            </a:r>
          </a:p>
          <a:p>
            <a:pPr>
              <a:buFontTx/>
              <a:buChar char="•"/>
            </a:pPr>
            <a:r>
              <a:rPr lang="en-US" sz="2800">
                <a:solidFill>
                  <a:srgbClr val="000066"/>
                </a:solidFill>
              </a:rPr>
              <a:t>Vent</a:t>
            </a:r>
            <a:endParaRPr lang="en-US">
              <a:solidFill>
                <a:srgbClr val="000066"/>
              </a:solidFill>
            </a:endParaRPr>
          </a:p>
          <a:p>
            <a:pPr>
              <a:buFontTx/>
              <a:buChar char="•"/>
            </a:pPr>
            <a:endParaRPr lang="en-US" sz="2800">
              <a:solidFill>
                <a:srgbClr val="000066"/>
              </a:solidFill>
            </a:endParaRPr>
          </a:p>
        </p:txBody>
      </p:sp>
      <p:sp>
        <p:nvSpPr>
          <p:cNvPr id="89093" name="Text Box 5"/>
          <p:cNvSpPr txBox="1">
            <a:spLocks noChangeArrowheads="1"/>
          </p:cNvSpPr>
          <p:nvPr/>
        </p:nvSpPr>
        <p:spPr bwMode="auto">
          <a:xfrm>
            <a:off x="6553200" y="3876675"/>
            <a:ext cx="2133600" cy="2236788"/>
          </a:xfrm>
          <a:prstGeom prst="rect">
            <a:avLst/>
          </a:prstGeom>
          <a:noFill/>
          <a:ln w="9525">
            <a:solidFill>
              <a:srgbClr val="000066"/>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buFontTx/>
              <a:buChar char="•"/>
            </a:pPr>
            <a:r>
              <a:rPr lang="en-US" sz="2800">
                <a:solidFill>
                  <a:srgbClr val="000066"/>
                </a:solidFill>
              </a:rPr>
              <a:t>Ovary</a:t>
            </a:r>
          </a:p>
          <a:p>
            <a:pPr>
              <a:buFontTx/>
              <a:buChar char="•"/>
            </a:pPr>
            <a:r>
              <a:rPr lang="en-US" sz="2800">
                <a:solidFill>
                  <a:srgbClr val="000066"/>
                </a:solidFill>
              </a:rPr>
              <a:t>Magnum</a:t>
            </a:r>
          </a:p>
          <a:p>
            <a:pPr>
              <a:buFontTx/>
              <a:buChar char="•"/>
            </a:pPr>
            <a:r>
              <a:rPr lang="en-US" sz="2800">
                <a:solidFill>
                  <a:srgbClr val="000066"/>
                </a:solidFill>
              </a:rPr>
              <a:t>Isthmus</a:t>
            </a:r>
          </a:p>
          <a:p>
            <a:pPr>
              <a:buFontTx/>
              <a:buChar char="•"/>
            </a:pPr>
            <a:r>
              <a:rPr lang="en-US" sz="2800">
                <a:solidFill>
                  <a:srgbClr val="000066"/>
                </a:solidFill>
              </a:rPr>
              <a:t>Uterus</a:t>
            </a:r>
          </a:p>
          <a:p>
            <a:pPr>
              <a:buFontTx/>
              <a:buChar char="•"/>
            </a:pPr>
            <a:r>
              <a:rPr lang="en-US" sz="2800">
                <a:solidFill>
                  <a:srgbClr val="000066"/>
                </a:solidFill>
              </a:rPr>
              <a:t>Vagina</a:t>
            </a:r>
          </a:p>
        </p:txBody>
      </p:sp>
      <p:sp>
        <p:nvSpPr>
          <p:cNvPr id="89094" name="Text Box 6"/>
          <p:cNvSpPr txBox="1">
            <a:spLocks noChangeArrowheads="1"/>
          </p:cNvSpPr>
          <p:nvPr/>
        </p:nvSpPr>
        <p:spPr bwMode="auto">
          <a:xfrm>
            <a:off x="1219200" y="4191000"/>
            <a:ext cx="2362200" cy="1373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sz="2800">
                <a:solidFill>
                  <a:srgbClr val="000066"/>
                </a:solidFill>
              </a:rPr>
              <a:t>Use page 190 in your textbook</a:t>
            </a:r>
          </a:p>
        </p:txBody>
      </p:sp>
    </p:spTree>
  </p:cSld>
  <p:clrMapOvr>
    <a:masterClrMapping/>
  </p:clrMapOvr>
  <p:transition>
    <p:random/>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050"/>
          <p:cNvSpPr>
            <a:spLocks noGrp="1" noChangeArrowheads="1"/>
          </p:cNvSpPr>
          <p:nvPr>
            <p:ph type="title"/>
          </p:nvPr>
        </p:nvSpPr>
        <p:spPr/>
        <p:txBody>
          <a:bodyPr/>
          <a:lstStyle/>
          <a:p>
            <a:r>
              <a:rPr lang="en-US" dirty="0"/>
              <a:t>Assignment:</a:t>
            </a:r>
          </a:p>
        </p:txBody>
      </p:sp>
      <p:sp>
        <p:nvSpPr>
          <p:cNvPr id="90115" name="Rectangle 2051"/>
          <p:cNvSpPr>
            <a:spLocks noGrp="1" noChangeArrowheads="1"/>
          </p:cNvSpPr>
          <p:nvPr>
            <p:ph type="body" idx="1"/>
          </p:nvPr>
        </p:nvSpPr>
        <p:spPr>
          <a:xfrm>
            <a:off x="1219200" y="1828800"/>
            <a:ext cx="7391400" cy="4114800"/>
          </a:xfrm>
        </p:spPr>
        <p:txBody>
          <a:bodyPr/>
          <a:lstStyle/>
          <a:p>
            <a:pPr>
              <a:buFontTx/>
              <a:buNone/>
            </a:pPr>
            <a:r>
              <a:rPr lang="en-US" dirty="0"/>
              <a:t>Build a crossword puzzle containing 12 reproductive terms from your class notes.  Have another student complete and sign your crossword puzzle.  The assignment as well as your other assignment from the handout is due at the end of class.</a:t>
            </a:r>
          </a:p>
        </p:txBody>
      </p:sp>
    </p:spTree>
  </p:cSld>
  <p:clrMapOvr>
    <a:masterClrMapping/>
  </p:clrMapOvr>
  <p:transition>
    <p:random/>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Parturition of Animals</a:t>
            </a:r>
            <a:endParaRPr lang="en-US" dirty="0"/>
          </a:p>
        </p:txBody>
      </p:sp>
    </p:spTree>
    <p:extLst>
      <p:ext uri="{BB962C8B-B14F-4D97-AF65-F5344CB8AC3E}">
        <p14:creationId xmlns:p14="http://schemas.microsoft.com/office/powerpoint/2010/main" val="133728881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Parturition </a:t>
            </a:r>
            <a:endParaRPr lang="en-US" dirty="0"/>
          </a:p>
        </p:txBody>
      </p:sp>
      <p:sp>
        <p:nvSpPr>
          <p:cNvPr id="3" name="Content Placeholder 2"/>
          <p:cNvSpPr>
            <a:spLocks noGrp="1"/>
          </p:cNvSpPr>
          <p:nvPr>
            <p:ph idx="1"/>
          </p:nvPr>
        </p:nvSpPr>
        <p:spPr/>
        <p:txBody>
          <a:bodyPr/>
          <a:lstStyle/>
          <a:p>
            <a:r>
              <a:rPr lang="en-US" dirty="0" smtClean="0"/>
              <a:t>Normal Position </a:t>
            </a:r>
          </a:p>
          <a:p>
            <a:pPr lvl="1"/>
            <a:r>
              <a:rPr lang="en-US" dirty="0" smtClean="0"/>
              <a:t>Front feet first</a:t>
            </a:r>
          </a:p>
          <a:p>
            <a:pPr lvl="1"/>
            <a:r>
              <a:rPr lang="en-US" dirty="0" smtClean="0"/>
              <a:t>Nose tucked between front legs</a:t>
            </a:r>
          </a:p>
          <a:p>
            <a:pPr lvl="1"/>
            <a:r>
              <a:rPr lang="en-US" dirty="0" smtClean="0"/>
              <a:t>Shoulders</a:t>
            </a:r>
          </a:p>
          <a:p>
            <a:pPr lvl="1"/>
            <a:r>
              <a:rPr lang="en-US" dirty="0" smtClean="0"/>
              <a:t>Body </a:t>
            </a:r>
          </a:p>
          <a:p>
            <a:pPr lvl="1"/>
            <a:r>
              <a:rPr lang="en-US" dirty="0" smtClean="0"/>
              <a:t>Hips</a:t>
            </a:r>
          </a:p>
          <a:p>
            <a:pPr lvl="1"/>
            <a:r>
              <a:rPr lang="en-US" dirty="0" smtClean="0"/>
              <a:t>Back legs</a:t>
            </a:r>
          </a:p>
          <a:p>
            <a:pPr lvl="2"/>
            <a:r>
              <a:rPr lang="en-US" dirty="0" smtClean="0"/>
              <a:t>Any other presentation can cause serious problems for the animal</a:t>
            </a:r>
          </a:p>
        </p:txBody>
      </p:sp>
    </p:spTree>
    <p:extLst>
      <p:ext uri="{BB962C8B-B14F-4D97-AF65-F5344CB8AC3E}">
        <p14:creationId xmlns:p14="http://schemas.microsoft.com/office/powerpoint/2010/main" val="42349027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2"/>
          <p:cNvSpPr>
            <a:spLocks noGrp="1" noChangeArrowheads="1"/>
          </p:cNvSpPr>
          <p:nvPr>
            <p:ph type="title"/>
          </p:nvPr>
        </p:nvSpPr>
        <p:spPr/>
        <p:txBody>
          <a:bodyPr/>
          <a:lstStyle/>
          <a:p>
            <a:r>
              <a:rPr lang="en-US"/>
              <a:t>Terminology</a:t>
            </a:r>
          </a:p>
        </p:txBody>
      </p:sp>
      <p:sp>
        <p:nvSpPr>
          <p:cNvPr id="110595" name="Rectangle 3"/>
          <p:cNvSpPr>
            <a:spLocks noGrp="1" noChangeArrowheads="1"/>
          </p:cNvSpPr>
          <p:nvPr>
            <p:ph type="body" idx="1"/>
          </p:nvPr>
        </p:nvSpPr>
        <p:spPr/>
        <p:txBody>
          <a:bodyPr/>
          <a:lstStyle/>
          <a:p>
            <a:r>
              <a:rPr lang="en-US" dirty="0" smtClean="0"/>
              <a:t>Ovulation</a:t>
            </a:r>
          </a:p>
          <a:p>
            <a:pPr lvl="1"/>
            <a:r>
              <a:rPr lang="en-US" dirty="0" smtClean="0"/>
              <a:t>The release of the egg from the ovary </a:t>
            </a:r>
          </a:p>
          <a:p>
            <a:r>
              <a:rPr lang="en-US" dirty="0" smtClean="0"/>
              <a:t>Fertilization </a:t>
            </a:r>
          </a:p>
          <a:p>
            <a:pPr lvl="1"/>
            <a:r>
              <a:rPr lang="en-US" dirty="0" smtClean="0"/>
              <a:t>The union of the sperm and the egg cells</a:t>
            </a:r>
          </a:p>
          <a:p>
            <a:endParaRPr lang="en-US" dirty="0"/>
          </a:p>
        </p:txBody>
      </p:sp>
    </p:spTree>
    <p:extLst>
      <p:ext uri="{BB962C8B-B14F-4D97-AF65-F5344CB8AC3E}">
        <p14:creationId xmlns:p14="http://schemas.microsoft.com/office/powerpoint/2010/main" val="4271234841"/>
      </p:ext>
    </p:extLst>
  </p:cSld>
  <p:clrMapOvr>
    <a:masterClrMapping/>
  </p:clrMapOvr>
  <p:transition>
    <p:random/>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Parturition </a:t>
            </a:r>
            <a:endParaRPr lang="en-US" dirty="0"/>
          </a:p>
        </p:txBody>
      </p:sp>
      <p:sp>
        <p:nvSpPr>
          <p:cNvPr id="3" name="Content Placeholder 2"/>
          <p:cNvSpPr>
            <a:spLocks noGrp="1"/>
          </p:cNvSpPr>
          <p:nvPr>
            <p:ph idx="1"/>
          </p:nvPr>
        </p:nvSpPr>
        <p:spPr/>
        <p:txBody>
          <a:bodyPr/>
          <a:lstStyle/>
          <a:p>
            <a:r>
              <a:rPr lang="en-US" dirty="0" smtClean="0"/>
              <a:t>Process</a:t>
            </a:r>
          </a:p>
          <a:p>
            <a:pPr lvl="1"/>
            <a:r>
              <a:rPr lang="en-US" dirty="0" smtClean="0"/>
              <a:t>Increased Estrogen causes contractions</a:t>
            </a:r>
          </a:p>
          <a:p>
            <a:pPr lvl="1"/>
            <a:r>
              <a:rPr lang="en-US" dirty="0" smtClean="0"/>
              <a:t>First water bag emerges and breaks </a:t>
            </a:r>
          </a:p>
          <a:p>
            <a:pPr lvl="1"/>
            <a:r>
              <a:rPr lang="en-US" dirty="0" smtClean="0"/>
              <a:t>Second water bag emerges and breaks (contains fetus)</a:t>
            </a:r>
          </a:p>
          <a:p>
            <a:pPr lvl="2"/>
            <a:r>
              <a:rPr lang="en-US" dirty="0" smtClean="0"/>
              <a:t>Several hours later, the placenta and other membranes (afterbirth) are expelled </a:t>
            </a:r>
            <a:endParaRPr lang="en-US" dirty="0"/>
          </a:p>
        </p:txBody>
      </p:sp>
    </p:spTree>
    <p:extLst>
      <p:ext uri="{BB962C8B-B14F-4D97-AF65-F5344CB8AC3E}">
        <p14:creationId xmlns:p14="http://schemas.microsoft.com/office/powerpoint/2010/main" val="323519404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ctrTitle"/>
          </p:nvPr>
        </p:nvSpPr>
        <p:spPr/>
        <p:txBody>
          <a:bodyPr/>
          <a:lstStyle/>
          <a:p>
            <a:r>
              <a:rPr lang="en-US" dirty="0"/>
              <a:t>Animal </a:t>
            </a:r>
            <a:r>
              <a:rPr lang="en-US" dirty="0" smtClean="0"/>
              <a:t>Genetics</a:t>
            </a:r>
            <a:endParaRPr lang="en-US" dirty="0"/>
          </a:p>
        </p:txBody>
      </p:sp>
      <p:sp>
        <p:nvSpPr>
          <p:cNvPr id="41987" name="Rectangle 3"/>
          <p:cNvSpPr>
            <a:spLocks noGrp="1" noChangeArrowheads="1"/>
          </p:cNvSpPr>
          <p:nvPr>
            <p:ph type="subTitle" idx="1"/>
          </p:nvPr>
        </p:nvSpPr>
        <p:spPr>
          <a:xfrm>
            <a:off x="3733800" y="4876800"/>
            <a:ext cx="4368800" cy="781050"/>
          </a:xfrm>
        </p:spPr>
        <p:txBody>
          <a:bodyPr/>
          <a:lstStyle/>
          <a:p>
            <a:pPr algn="l"/>
            <a:r>
              <a:rPr lang="en-US" sz="2000" u="sng" dirty="0" smtClean="0"/>
              <a:t>Objective</a:t>
            </a:r>
            <a:r>
              <a:rPr lang="en-US" sz="2000" dirty="0" smtClean="0"/>
              <a:t> 8.02: Understand genetics of animal breeding</a:t>
            </a:r>
            <a:endParaRPr lang="en-US" sz="2000" dirty="0"/>
          </a:p>
        </p:txBody>
      </p:sp>
    </p:spTree>
    <p:extLst>
      <p:ext uri="{BB962C8B-B14F-4D97-AF65-F5344CB8AC3E}">
        <p14:creationId xmlns:p14="http://schemas.microsoft.com/office/powerpoint/2010/main" val="3630936214"/>
      </p:ext>
    </p:extLst>
  </p:cSld>
  <p:clrMapOvr>
    <a:masterClrMapping/>
  </p:clrMapOvr>
  <p:transition>
    <p:random/>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r>
              <a:rPr lang="en-US"/>
              <a:t>Animal Cell</a:t>
            </a:r>
          </a:p>
        </p:txBody>
      </p:sp>
      <p:sp>
        <p:nvSpPr>
          <p:cNvPr id="45059" name="Rectangle 3"/>
          <p:cNvSpPr>
            <a:spLocks noGrp="1" noChangeArrowheads="1"/>
          </p:cNvSpPr>
          <p:nvPr>
            <p:ph type="body" idx="1"/>
          </p:nvPr>
        </p:nvSpPr>
        <p:spPr/>
        <p:txBody>
          <a:bodyPr/>
          <a:lstStyle/>
          <a:p>
            <a:pPr>
              <a:lnSpc>
                <a:spcPct val="90000"/>
              </a:lnSpc>
            </a:pPr>
            <a:r>
              <a:rPr lang="en-US" dirty="0"/>
              <a:t>The body is made up of millions of tiny cells</a:t>
            </a:r>
          </a:p>
          <a:p>
            <a:pPr>
              <a:lnSpc>
                <a:spcPct val="90000"/>
              </a:lnSpc>
            </a:pPr>
            <a:r>
              <a:rPr lang="en-US" dirty="0"/>
              <a:t>Most of the cell is made up of </a:t>
            </a:r>
            <a:r>
              <a:rPr lang="en-US" dirty="0" smtClean="0"/>
              <a:t>protoplasm</a:t>
            </a:r>
            <a:endParaRPr lang="en-US" dirty="0"/>
          </a:p>
        </p:txBody>
      </p:sp>
      <p:pic>
        <p:nvPicPr>
          <p:cNvPr id="45060" name="Picture 4" descr="movingcell"/>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5334000" y="3505200"/>
            <a:ext cx="1943100" cy="2590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89698185"/>
      </p:ext>
    </p:extLst>
  </p:cSld>
  <p:clrMapOvr>
    <a:masterClrMapping/>
  </p:clrMapOvr>
  <p:transition>
    <p:random/>
  </p:transition>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Cell Parts </a:t>
            </a:r>
            <a:endParaRPr lang="en-US" dirty="0"/>
          </a:p>
        </p:txBody>
      </p:sp>
      <p:sp>
        <p:nvSpPr>
          <p:cNvPr id="3" name="Content Placeholder 2"/>
          <p:cNvSpPr>
            <a:spLocks noGrp="1"/>
          </p:cNvSpPr>
          <p:nvPr>
            <p:ph idx="1"/>
          </p:nvPr>
        </p:nvSpPr>
        <p:spPr/>
        <p:txBody>
          <a:bodyPr/>
          <a:lstStyle/>
          <a:p>
            <a:pPr lvl="1"/>
            <a:r>
              <a:rPr lang="en-US" dirty="0" smtClean="0">
                <a:effectLst/>
              </a:rPr>
              <a:t>Protoplasm- </a:t>
            </a:r>
          </a:p>
          <a:p>
            <a:pPr lvl="2"/>
            <a:r>
              <a:rPr lang="en-US" dirty="0" smtClean="0">
                <a:effectLst/>
              </a:rPr>
              <a:t>The material or contents inside of a cell.</a:t>
            </a:r>
          </a:p>
          <a:p>
            <a:pPr lvl="2"/>
            <a:endParaRPr lang="en-US" dirty="0" smtClean="0">
              <a:effectLst/>
            </a:endParaRPr>
          </a:p>
          <a:p>
            <a:pPr lvl="1"/>
            <a:r>
              <a:rPr lang="en-US" dirty="0" smtClean="0">
                <a:effectLst/>
              </a:rPr>
              <a:t>Cell Membrane-</a:t>
            </a:r>
          </a:p>
          <a:p>
            <a:pPr lvl="2"/>
            <a:r>
              <a:rPr lang="en-US" dirty="0" smtClean="0">
                <a:effectLst/>
              </a:rPr>
              <a:t>Thin layer of protein and fat that surround the cell. Some substances can pass into the cell and the membrane blocks others materials from entering. </a:t>
            </a:r>
          </a:p>
        </p:txBody>
      </p:sp>
    </p:spTree>
    <p:extLst>
      <p:ext uri="{BB962C8B-B14F-4D97-AF65-F5344CB8AC3E}">
        <p14:creationId xmlns:p14="http://schemas.microsoft.com/office/powerpoint/2010/main" val="2859047884"/>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www.enchantedlearning.com/subjects/animals/cell/anatomy.GIF">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01949" y="609600"/>
            <a:ext cx="7861610" cy="5715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6781238"/>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solidFill>
                  <a:schemeClr val="tx2"/>
                </a:solidFill>
                <a:effectLst/>
                <a:latin typeface="+mj-lt"/>
                <a:ea typeface="+mj-ea"/>
                <a:cs typeface="+mj-cs"/>
              </a:rPr>
              <a:t>Cell Parts </a:t>
            </a:r>
            <a:endParaRPr lang="en-US" dirty="0"/>
          </a:p>
        </p:txBody>
      </p:sp>
      <p:sp>
        <p:nvSpPr>
          <p:cNvPr id="3" name="Content Placeholder 2"/>
          <p:cNvSpPr>
            <a:spLocks noGrp="1"/>
          </p:cNvSpPr>
          <p:nvPr>
            <p:ph idx="1"/>
          </p:nvPr>
        </p:nvSpPr>
        <p:spPr/>
        <p:txBody>
          <a:bodyPr/>
          <a:lstStyle/>
          <a:p>
            <a:pPr lvl="1"/>
            <a:r>
              <a:rPr lang="en-US" dirty="0" smtClean="0">
                <a:effectLst/>
              </a:rPr>
              <a:t>Nucleus- </a:t>
            </a:r>
          </a:p>
          <a:p>
            <a:pPr lvl="2"/>
            <a:r>
              <a:rPr lang="en-US" dirty="0" smtClean="0">
                <a:effectLst/>
              </a:rPr>
              <a:t>Gives cell ability to grow, digest food and divide. Contains chromosomes and DNA.</a:t>
            </a:r>
          </a:p>
          <a:p>
            <a:pPr lvl="1"/>
            <a:endParaRPr lang="en-US" dirty="0" smtClean="0">
              <a:effectLst/>
            </a:endParaRPr>
          </a:p>
          <a:p>
            <a:pPr lvl="1"/>
            <a:r>
              <a:rPr lang="en-US" dirty="0" smtClean="0">
                <a:effectLst/>
              </a:rPr>
              <a:t>Cytoplasm- </a:t>
            </a:r>
          </a:p>
          <a:p>
            <a:pPr lvl="2"/>
            <a:r>
              <a:rPr lang="en-US" dirty="0" smtClean="0">
                <a:effectLst/>
              </a:rPr>
              <a:t>Jellylike substance that gives the cell shape and contains components necessary for cell functions.</a:t>
            </a:r>
          </a:p>
        </p:txBody>
      </p:sp>
    </p:spTree>
    <p:extLst>
      <p:ext uri="{BB962C8B-B14F-4D97-AF65-F5344CB8AC3E}">
        <p14:creationId xmlns:p14="http://schemas.microsoft.com/office/powerpoint/2010/main" val="1216403071"/>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www.enchantedlearning.com/subjects/animals/cell/anatomy.GIF">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01949" y="609600"/>
            <a:ext cx="7861610" cy="5715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8098407"/>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solidFill>
                  <a:schemeClr val="tx2"/>
                </a:solidFill>
                <a:effectLst/>
                <a:latin typeface="+mj-lt"/>
                <a:ea typeface="+mj-ea"/>
                <a:cs typeface="+mj-cs"/>
              </a:rPr>
              <a:t>Cell Parts </a:t>
            </a:r>
            <a:endParaRPr lang="en-US" dirty="0"/>
          </a:p>
        </p:txBody>
      </p:sp>
      <p:sp>
        <p:nvSpPr>
          <p:cNvPr id="3" name="Content Placeholder 2"/>
          <p:cNvSpPr>
            <a:spLocks noGrp="1"/>
          </p:cNvSpPr>
          <p:nvPr>
            <p:ph idx="1"/>
          </p:nvPr>
        </p:nvSpPr>
        <p:spPr/>
        <p:txBody>
          <a:bodyPr/>
          <a:lstStyle/>
          <a:p>
            <a:pPr lvl="1"/>
            <a:r>
              <a:rPr lang="en-US" dirty="0" err="1" smtClean="0">
                <a:effectLst/>
              </a:rPr>
              <a:t>Lyosome</a:t>
            </a:r>
            <a:r>
              <a:rPr lang="en-US" dirty="0" smtClean="0">
                <a:effectLst/>
              </a:rPr>
              <a:t>- </a:t>
            </a:r>
          </a:p>
          <a:p>
            <a:pPr lvl="2"/>
            <a:r>
              <a:rPr lang="en-US" dirty="0" smtClean="0">
                <a:effectLst/>
              </a:rPr>
              <a:t>Round shaped organelles that contain digestive enzymes that allow for digestion of cell nutrients. </a:t>
            </a:r>
          </a:p>
          <a:p>
            <a:pPr lvl="1"/>
            <a:r>
              <a:rPr lang="en-US" dirty="0" smtClean="0">
                <a:effectLst/>
              </a:rPr>
              <a:t>Mitochondrion- </a:t>
            </a:r>
          </a:p>
          <a:p>
            <a:pPr lvl="2"/>
            <a:r>
              <a:rPr lang="en-US" dirty="0" smtClean="0">
                <a:effectLst/>
              </a:rPr>
              <a:t>Rod-shaped organelles that convert the energy stored in glucose into ATP (adenosine triphosphate). </a:t>
            </a:r>
          </a:p>
        </p:txBody>
      </p:sp>
    </p:spTree>
    <p:extLst>
      <p:ext uri="{BB962C8B-B14F-4D97-AF65-F5344CB8AC3E}">
        <p14:creationId xmlns:p14="http://schemas.microsoft.com/office/powerpoint/2010/main" val="1052302519"/>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www.enchantedlearning.com/subjects/animals/cell/anatomy.GIF">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01949" y="609600"/>
            <a:ext cx="7861610" cy="5715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36514849"/>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solidFill>
                  <a:schemeClr val="tx2"/>
                </a:solidFill>
                <a:effectLst/>
                <a:latin typeface="+mj-lt"/>
                <a:ea typeface="+mj-ea"/>
                <a:cs typeface="+mj-cs"/>
              </a:rPr>
              <a:t>Cell Parts </a:t>
            </a:r>
            <a:endParaRPr lang="en-US" dirty="0"/>
          </a:p>
        </p:txBody>
      </p:sp>
      <p:sp>
        <p:nvSpPr>
          <p:cNvPr id="3" name="Content Placeholder 2"/>
          <p:cNvSpPr>
            <a:spLocks noGrp="1"/>
          </p:cNvSpPr>
          <p:nvPr>
            <p:ph idx="1"/>
          </p:nvPr>
        </p:nvSpPr>
        <p:spPr/>
        <p:txBody>
          <a:bodyPr/>
          <a:lstStyle/>
          <a:p>
            <a:pPr lvl="1"/>
            <a:r>
              <a:rPr lang="en-US" dirty="0" smtClean="0">
                <a:effectLst/>
              </a:rPr>
              <a:t>Nucleolus- </a:t>
            </a:r>
          </a:p>
          <a:p>
            <a:pPr lvl="2"/>
            <a:r>
              <a:rPr lang="en-US" dirty="0" smtClean="0">
                <a:effectLst/>
              </a:rPr>
              <a:t>Organelle found inside the nucleus. Produced ribosomal RNA.</a:t>
            </a:r>
          </a:p>
          <a:p>
            <a:pPr lvl="1"/>
            <a:r>
              <a:rPr lang="en-US" dirty="0" smtClean="0">
                <a:effectLst/>
              </a:rPr>
              <a:t>Endoplasmic Reticulum- </a:t>
            </a:r>
          </a:p>
          <a:p>
            <a:pPr lvl="2"/>
            <a:r>
              <a:rPr lang="en-US" dirty="0" smtClean="0">
                <a:effectLst/>
              </a:rPr>
              <a:t>Transports materials through the cell.</a:t>
            </a:r>
          </a:p>
        </p:txBody>
      </p:sp>
    </p:spTree>
    <p:extLst>
      <p:ext uri="{BB962C8B-B14F-4D97-AF65-F5344CB8AC3E}">
        <p14:creationId xmlns:p14="http://schemas.microsoft.com/office/powerpoint/2010/main" val="36570663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r>
              <a:rPr lang="en-US"/>
              <a:t>Fertilization</a:t>
            </a:r>
          </a:p>
        </p:txBody>
      </p:sp>
      <p:pic>
        <p:nvPicPr>
          <p:cNvPr id="51203" name="Picture 3" descr="fertilizati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05000" y="1905000"/>
            <a:ext cx="5715000" cy="4065588"/>
          </a:xfrm>
          <a:prstGeom prst="rect">
            <a:avLst/>
          </a:pr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8581824"/>
      </p:ext>
    </p:extLst>
  </p:cSld>
  <p:clrMapOvr>
    <a:masterClrMapping/>
  </p:clrMapOvr>
  <p:transition>
    <p:random/>
  </p:transition>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www.enchantedlearning.com/subjects/animals/cell/anatomy.GIF">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01949" y="609600"/>
            <a:ext cx="7861610" cy="5715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63010561"/>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solidFill>
                  <a:schemeClr val="tx2"/>
                </a:solidFill>
                <a:effectLst/>
                <a:latin typeface="+mj-lt"/>
                <a:ea typeface="+mj-ea"/>
                <a:cs typeface="+mj-cs"/>
              </a:rPr>
              <a:t>Cell Parts </a:t>
            </a:r>
            <a:endParaRPr lang="en-US" dirty="0"/>
          </a:p>
        </p:txBody>
      </p:sp>
      <p:sp>
        <p:nvSpPr>
          <p:cNvPr id="3" name="Content Placeholder 2"/>
          <p:cNvSpPr>
            <a:spLocks noGrp="1"/>
          </p:cNvSpPr>
          <p:nvPr>
            <p:ph idx="1"/>
          </p:nvPr>
        </p:nvSpPr>
        <p:spPr/>
        <p:txBody>
          <a:bodyPr/>
          <a:lstStyle/>
          <a:p>
            <a:pPr lvl="1"/>
            <a:r>
              <a:rPr lang="en-US" dirty="0" smtClean="0">
                <a:effectLst/>
              </a:rPr>
              <a:t>Nuclear membrane- </a:t>
            </a:r>
          </a:p>
          <a:p>
            <a:pPr lvl="2"/>
            <a:r>
              <a:rPr lang="en-US" dirty="0" smtClean="0">
                <a:effectLst/>
              </a:rPr>
              <a:t>Membrane that surround the nucleus.</a:t>
            </a:r>
          </a:p>
          <a:p>
            <a:pPr lvl="1"/>
            <a:r>
              <a:rPr lang="en-US" dirty="0" smtClean="0">
                <a:effectLst/>
              </a:rPr>
              <a:t>Golgi body- </a:t>
            </a:r>
          </a:p>
          <a:p>
            <a:pPr lvl="2"/>
            <a:r>
              <a:rPr lang="en-US" dirty="0" smtClean="0">
                <a:effectLst/>
              </a:rPr>
              <a:t>Located near the nucleus and produces the membrane that surrounds the </a:t>
            </a:r>
            <a:r>
              <a:rPr lang="en-US" dirty="0" err="1" smtClean="0">
                <a:effectLst/>
              </a:rPr>
              <a:t>lyosomes</a:t>
            </a:r>
            <a:r>
              <a:rPr lang="en-US" dirty="0" smtClean="0">
                <a:effectLst/>
              </a:rPr>
              <a:t>. </a:t>
            </a:r>
          </a:p>
        </p:txBody>
      </p:sp>
    </p:spTree>
    <p:extLst>
      <p:ext uri="{BB962C8B-B14F-4D97-AF65-F5344CB8AC3E}">
        <p14:creationId xmlns:p14="http://schemas.microsoft.com/office/powerpoint/2010/main" val="277246209"/>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www.enchantedlearning.com/subjects/animals/cell/anatomy.GIF">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01949" y="609600"/>
            <a:ext cx="7861610" cy="5715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94801663"/>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solidFill>
                  <a:schemeClr val="tx2"/>
                </a:solidFill>
                <a:effectLst/>
                <a:latin typeface="+mj-lt"/>
                <a:ea typeface="+mj-ea"/>
                <a:cs typeface="+mj-cs"/>
              </a:rPr>
              <a:t>Cell Parts </a:t>
            </a:r>
            <a:endParaRPr lang="en-US" dirty="0"/>
          </a:p>
        </p:txBody>
      </p:sp>
      <p:sp>
        <p:nvSpPr>
          <p:cNvPr id="3" name="Content Placeholder 2"/>
          <p:cNvSpPr>
            <a:spLocks noGrp="1"/>
          </p:cNvSpPr>
          <p:nvPr>
            <p:ph idx="1"/>
          </p:nvPr>
        </p:nvSpPr>
        <p:spPr/>
        <p:txBody>
          <a:bodyPr/>
          <a:lstStyle/>
          <a:p>
            <a:pPr lvl="1"/>
            <a:r>
              <a:rPr lang="en-US" dirty="0" smtClean="0">
                <a:effectLst/>
              </a:rPr>
              <a:t>Centrosome- </a:t>
            </a:r>
          </a:p>
          <a:p>
            <a:pPr lvl="2"/>
            <a:r>
              <a:rPr lang="en-US" dirty="0" smtClean="0">
                <a:effectLst/>
              </a:rPr>
              <a:t>Small body where the microtubules are made. The centrosome divides during mitosis.</a:t>
            </a:r>
          </a:p>
          <a:p>
            <a:pPr lvl="1"/>
            <a:r>
              <a:rPr lang="en-US" dirty="0" smtClean="0">
                <a:effectLst/>
              </a:rPr>
              <a:t>Vacuole- </a:t>
            </a:r>
          </a:p>
          <a:p>
            <a:pPr lvl="2"/>
            <a:r>
              <a:rPr lang="en-US" dirty="0" smtClean="0">
                <a:effectLst/>
              </a:rPr>
              <a:t>Fluid filled membrane that fills with food and waste products inside the cell.</a:t>
            </a:r>
          </a:p>
          <a:p>
            <a:pPr lvl="1"/>
            <a:r>
              <a:rPr lang="en-US" dirty="0" smtClean="0">
                <a:effectLst/>
              </a:rPr>
              <a:t>Ribosome- </a:t>
            </a:r>
          </a:p>
          <a:p>
            <a:pPr lvl="2"/>
            <a:r>
              <a:rPr lang="en-US" dirty="0" smtClean="0">
                <a:effectLst/>
              </a:rPr>
              <a:t>Site of protein synthesis.</a:t>
            </a:r>
            <a:endParaRPr lang="en-US" dirty="0"/>
          </a:p>
        </p:txBody>
      </p:sp>
    </p:spTree>
    <p:extLst>
      <p:ext uri="{BB962C8B-B14F-4D97-AF65-F5344CB8AC3E}">
        <p14:creationId xmlns:p14="http://schemas.microsoft.com/office/powerpoint/2010/main" val="376611001"/>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www.enchantedlearning.com/subjects/animals/cell/anatomy.GIF">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01949" y="609600"/>
            <a:ext cx="7861610" cy="5715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83076765"/>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r>
              <a:rPr lang="en-US" dirty="0"/>
              <a:t>Cell Division</a:t>
            </a:r>
          </a:p>
        </p:txBody>
      </p:sp>
      <p:sp>
        <p:nvSpPr>
          <p:cNvPr id="46083" name="Rectangle 3"/>
          <p:cNvSpPr>
            <a:spLocks noGrp="1" noChangeArrowheads="1"/>
          </p:cNvSpPr>
          <p:nvPr>
            <p:ph type="body" idx="1"/>
          </p:nvPr>
        </p:nvSpPr>
        <p:spPr/>
        <p:txBody>
          <a:bodyPr/>
          <a:lstStyle/>
          <a:p>
            <a:pPr>
              <a:lnSpc>
                <a:spcPct val="90000"/>
              </a:lnSpc>
            </a:pPr>
            <a:r>
              <a:rPr lang="en-US" dirty="0"/>
              <a:t>Mitosis</a:t>
            </a:r>
          </a:p>
          <a:p>
            <a:pPr lvl="1">
              <a:lnSpc>
                <a:spcPct val="90000"/>
              </a:lnSpc>
            </a:pPr>
            <a:r>
              <a:rPr lang="en-US" dirty="0"/>
              <a:t>Increases total number of cells</a:t>
            </a:r>
          </a:p>
          <a:p>
            <a:pPr lvl="1">
              <a:lnSpc>
                <a:spcPct val="90000"/>
              </a:lnSpc>
            </a:pPr>
            <a:r>
              <a:rPr lang="en-US" dirty="0"/>
              <a:t>Results in animal growth</a:t>
            </a:r>
          </a:p>
          <a:p>
            <a:pPr lvl="1">
              <a:lnSpc>
                <a:spcPct val="90000"/>
              </a:lnSpc>
            </a:pPr>
            <a:r>
              <a:rPr lang="en-US" dirty="0"/>
              <a:t>Chromosomes pairs are </a:t>
            </a:r>
            <a:r>
              <a:rPr lang="en-US" dirty="0" smtClean="0"/>
              <a:t>duplicated</a:t>
            </a:r>
          </a:p>
        </p:txBody>
      </p:sp>
    </p:spTree>
    <p:extLst>
      <p:ext uri="{BB962C8B-B14F-4D97-AF65-F5344CB8AC3E}">
        <p14:creationId xmlns:p14="http://schemas.microsoft.com/office/powerpoint/2010/main" val="1303417270"/>
      </p:ext>
    </p:extLst>
  </p:cSld>
  <p:clrMapOvr>
    <a:masterClrMapping/>
  </p:clrMapOvr>
  <p:transition>
    <p:random/>
  </p:transition>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Cell Division</a:t>
            </a:r>
            <a:r>
              <a:rPr lang="en-US" baseline="0" dirty="0" smtClean="0"/>
              <a:t> </a:t>
            </a:r>
            <a:endParaRPr lang="en-US" dirty="0"/>
          </a:p>
        </p:txBody>
      </p:sp>
      <p:sp>
        <p:nvSpPr>
          <p:cNvPr id="3" name="Content Placeholder 2"/>
          <p:cNvSpPr>
            <a:spLocks noGrp="1"/>
          </p:cNvSpPr>
          <p:nvPr>
            <p:ph idx="1"/>
          </p:nvPr>
        </p:nvSpPr>
        <p:spPr/>
        <p:txBody>
          <a:bodyPr/>
          <a:lstStyle/>
          <a:p>
            <a:pPr lvl="1"/>
            <a:r>
              <a:rPr lang="en-US" dirty="0" smtClean="0">
                <a:effectLst/>
              </a:rPr>
              <a:t>Prophase- the nucleolus disappears and centrioles move to opposite ends of the cell. Fibers begin to form and extend from the centromeres.</a:t>
            </a:r>
          </a:p>
          <a:p>
            <a:pPr lvl="2"/>
            <a:endParaRPr lang="en-US" dirty="0" smtClean="0">
              <a:effectLst/>
            </a:endParaRPr>
          </a:p>
          <a:p>
            <a:pPr lvl="1"/>
            <a:r>
              <a:rPr lang="en-US" dirty="0" smtClean="0">
                <a:effectLst/>
              </a:rPr>
              <a:t>Metaphase- spindle fibers align the chromosomes along the middle of the cell nucleus. </a:t>
            </a:r>
          </a:p>
        </p:txBody>
      </p:sp>
    </p:spTree>
    <p:extLst>
      <p:ext uri="{BB962C8B-B14F-4D97-AF65-F5344CB8AC3E}">
        <p14:creationId xmlns:p14="http://schemas.microsoft.com/office/powerpoint/2010/main" val="337147956"/>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Cell Division </a:t>
            </a:r>
            <a:endParaRPr lang="en-US" dirty="0"/>
          </a:p>
        </p:txBody>
      </p:sp>
      <p:sp>
        <p:nvSpPr>
          <p:cNvPr id="3" name="Content Placeholder 2"/>
          <p:cNvSpPr>
            <a:spLocks noGrp="1"/>
          </p:cNvSpPr>
          <p:nvPr>
            <p:ph idx="1"/>
          </p:nvPr>
        </p:nvSpPr>
        <p:spPr/>
        <p:txBody>
          <a:bodyPr/>
          <a:lstStyle/>
          <a:p>
            <a:pPr lvl="1"/>
            <a:r>
              <a:rPr lang="en-US" dirty="0" smtClean="0">
                <a:effectLst/>
              </a:rPr>
              <a:t>Anaphase- the paired chromosomes separate and move to opposite sides of the cell.</a:t>
            </a:r>
          </a:p>
          <a:p>
            <a:pPr lvl="2"/>
            <a:endParaRPr lang="en-US" dirty="0" smtClean="0">
              <a:effectLst/>
            </a:endParaRPr>
          </a:p>
          <a:p>
            <a:pPr lvl="1"/>
            <a:r>
              <a:rPr lang="en-US" dirty="0" err="1" smtClean="0">
                <a:effectLst/>
              </a:rPr>
              <a:t>Telophase</a:t>
            </a:r>
            <a:r>
              <a:rPr lang="en-US" dirty="0" smtClean="0">
                <a:effectLst/>
              </a:rPr>
              <a:t>- nuclear membrane forms around the newly divided chromosomes and cell membrane begins to contract.</a:t>
            </a:r>
          </a:p>
        </p:txBody>
      </p:sp>
    </p:spTree>
    <p:extLst>
      <p:ext uri="{BB962C8B-B14F-4D97-AF65-F5344CB8AC3E}">
        <p14:creationId xmlns:p14="http://schemas.microsoft.com/office/powerpoint/2010/main" val="490724043"/>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9748" name="Picture 4" descr="http://www.houghtonmifflinbooks.com/booksellers/press_release/studentscience/gif/mitosis1.gif">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95400" y="1981200"/>
            <a:ext cx="7181850" cy="349142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70992589"/>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Cell Division</a:t>
            </a:r>
            <a:endParaRPr lang="en-US" dirty="0"/>
          </a:p>
        </p:txBody>
      </p:sp>
      <p:sp>
        <p:nvSpPr>
          <p:cNvPr id="3" name="Content Placeholder 2"/>
          <p:cNvSpPr>
            <a:spLocks noGrp="1"/>
          </p:cNvSpPr>
          <p:nvPr>
            <p:ph idx="1"/>
          </p:nvPr>
        </p:nvSpPr>
        <p:spPr/>
        <p:txBody>
          <a:bodyPr/>
          <a:lstStyle/>
          <a:p>
            <a:pPr>
              <a:lnSpc>
                <a:spcPct val="90000"/>
              </a:lnSpc>
            </a:pPr>
            <a:r>
              <a:rPr lang="en-US" dirty="0" smtClean="0"/>
              <a:t>Meiosis</a:t>
            </a:r>
          </a:p>
          <a:p>
            <a:pPr lvl="1">
              <a:lnSpc>
                <a:spcPct val="90000"/>
              </a:lnSpc>
            </a:pPr>
            <a:r>
              <a:rPr lang="en-US" dirty="0" smtClean="0"/>
              <a:t>Produces gametes</a:t>
            </a:r>
          </a:p>
          <a:p>
            <a:pPr lvl="1">
              <a:lnSpc>
                <a:spcPct val="90000"/>
              </a:lnSpc>
            </a:pPr>
            <a:r>
              <a:rPr lang="en-US" dirty="0" smtClean="0"/>
              <a:t>Only have one-half the chromosomes of normal cells</a:t>
            </a:r>
          </a:p>
        </p:txBody>
      </p:sp>
    </p:spTree>
    <p:extLst>
      <p:ext uri="{BB962C8B-B14F-4D97-AF65-F5344CB8AC3E}">
        <p14:creationId xmlns:p14="http://schemas.microsoft.com/office/powerpoint/2010/main" val="35717624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2"/>
          <p:cNvSpPr>
            <a:spLocks noGrp="1" noChangeArrowheads="1"/>
          </p:cNvSpPr>
          <p:nvPr>
            <p:ph type="ctrTitle"/>
          </p:nvPr>
        </p:nvSpPr>
        <p:spPr/>
        <p:txBody>
          <a:bodyPr/>
          <a:lstStyle/>
          <a:p>
            <a:r>
              <a:rPr lang="en-US"/>
              <a:t>The Female Reproductive System</a:t>
            </a:r>
          </a:p>
        </p:txBody>
      </p:sp>
    </p:spTree>
  </p:cSld>
  <p:clrMapOvr>
    <a:masterClrMapping/>
  </p:clrMapOvr>
  <p:transition>
    <p:random/>
  </p:transition>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Cell Division </a:t>
            </a:r>
            <a:endParaRPr lang="en-US" dirty="0"/>
          </a:p>
        </p:txBody>
      </p:sp>
      <p:sp>
        <p:nvSpPr>
          <p:cNvPr id="3" name="Content Placeholder 2"/>
          <p:cNvSpPr>
            <a:spLocks noGrp="1"/>
          </p:cNvSpPr>
          <p:nvPr>
            <p:ph idx="1"/>
          </p:nvPr>
        </p:nvSpPr>
        <p:spPr/>
        <p:txBody>
          <a:bodyPr/>
          <a:lstStyle/>
          <a:p>
            <a:pPr lvl="0"/>
            <a:r>
              <a:rPr lang="en-US" dirty="0" smtClean="0">
                <a:effectLst/>
              </a:rPr>
              <a:t>Gamete Formation</a:t>
            </a:r>
          </a:p>
          <a:p>
            <a:pPr lvl="1"/>
            <a:r>
              <a:rPr lang="en-US" dirty="0" smtClean="0">
                <a:effectLst/>
              </a:rPr>
              <a:t>One set of chromosomes come from the sperm and one from the ovum. </a:t>
            </a:r>
          </a:p>
          <a:p>
            <a:pPr lvl="1"/>
            <a:r>
              <a:rPr lang="en-US" sz="2800" dirty="0" smtClean="0">
                <a:solidFill>
                  <a:schemeClr val="tx1"/>
                </a:solidFill>
                <a:effectLst/>
                <a:latin typeface="+mn-lt"/>
                <a:ea typeface="+mn-ea"/>
                <a:cs typeface="+mn-cs"/>
              </a:rPr>
              <a:t>The zygote that is created during fertilization has chromosomes from each parent. Chromosomes match up with one another based on the genetic information they carry. </a:t>
            </a:r>
          </a:p>
        </p:txBody>
      </p:sp>
    </p:spTree>
    <p:extLst>
      <p:ext uri="{BB962C8B-B14F-4D97-AF65-F5344CB8AC3E}">
        <p14:creationId xmlns:p14="http://schemas.microsoft.com/office/powerpoint/2010/main" val="1596029597"/>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Cell Division</a:t>
            </a:r>
            <a:r>
              <a:rPr lang="en-US" baseline="0" dirty="0" smtClean="0"/>
              <a:t> </a:t>
            </a:r>
            <a:endParaRPr lang="en-US" dirty="0"/>
          </a:p>
        </p:txBody>
      </p:sp>
      <p:sp>
        <p:nvSpPr>
          <p:cNvPr id="3" name="Content Placeholder 2"/>
          <p:cNvSpPr>
            <a:spLocks noGrp="1"/>
          </p:cNvSpPr>
          <p:nvPr>
            <p:ph idx="1"/>
          </p:nvPr>
        </p:nvSpPr>
        <p:spPr/>
        <p:txBody>
          <a:bodyPr/>
          <a:lstStyle/>
          <a:p>
            <a:pPr lvl="0"/>
            <a:r>
              <a:rPr lang="en-US" dirty="0" smtClean="0">
                <a:effectLst/>
              </a:rPr>
              <a:t>Production of sperm is called spermatogenesis.</a:t>
            </a:r>
          </a:p>
          <a:p>
            <a:pPr lvl="1"/>
            <a:r>
              <a:rPr lang="en-US" dirty="0" smtClean="0">
                <a:effectLst/>
              </a:rPr>
              <a:t>Male animals begin producing sperm at sexual maturity.</a:t>
            </a:r>
          </a:p>
          <a:p>
            <a:pPr lvl="1"/>
            <a:r>
              <a:rPr lang="en-US" dirty="0" smtClean="0">
                <a:effectLst/>
              </a:rPr>
              <a:t>Spermatocytes divide into spermatids through meiosis.</a:t>
            </a:r>
          </a:p>
        </p:txBody>
      </p:sp>
    </p:spTree>
    <p:extLst>
      <p:ext uri="{BB962C8B-B14F-4D97-AF65-F5344CB8AC3E}">
        <p14:creationId xmlns:p14="http://schemas.microsoft.com/office/powerpoint/2010/main" val="3461671673"/>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Cell</a:t>
            </a:r>
            <a:r>
              <a:rPr lang="en-US" baseline="0" dirty="0" smtClean="0"/>
              <a:t> Division</a:t>
            </a:r>
            <a:endParaRPr lang="en-US" dirty="0"/>
          </a:p>
        </p:txBody>
      </p:sp>
      <p:sp>
        <p:nvSpPr>
          <p:cNvPr id="3" name="Content Placeholder 2"/>
          <p:cNvSpPr>
            <a:spLocks noGrp="1"/>
          </p:cNvSpPr>
          <p:nvPr>
            <p:ph idx="1"/>
          </p:nvPr>
        </p:nvSpPr>
        <p:spPr/>
        <p:txBody>
          <a:bodyPr/>
          <a:lstStyle/>
          <a:p>
            <a:pPr lvl="0"/>
            <a:r>
              <a:rPr lang="en-US" dirty="0" smtClean="0">
                <a:effectLst/>
              </a:rPr>
              <a:t>Production of an ovum is called oogenesis.</a:t>
            </a:r>
          </a:p>
          <a:p>
            <a:pPr lvl="1"/>
            <a:r>
              <a:rPr lang="en-US" dirty="0" smtClean="0">
                <a:effectLst/>
              </a:rPr>
              <a:t>Females also begin producing ova at sexual maturity.</a:t>
            </a:r>
          </a:p>
          <a:p>
            <a:pPr lvl="1"/>
            <a:r>
              <a:rPr lang="en-US" dirty="0" smtClean="0">
                <a:effectLst/>
              </a:rPr>
              <a:t>The oocytes divide and form an ovum. The ovum contains cytoplasm and stored food. It provides nourishment for the zygote and embryo.</a:t>
            </a:r>
            <a:endParaRPr lang="en-US" dirty="0"/>
          </a:p>
        </p:txBody>
      </p:sp>
    </p:spTree>
    <p:extLst>
      <p:ext uri="{BB962C8B-B14F-4D97-AF65-F5344CB8AC3E}">
        <p14:creationId xmlns:p14="http://schemas.microsoft.com/office/powerpoint/2010/main" val="1291035608"/>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r>
              <a:rPr lang="en-US"/>
              <a:t>Chromosomes</a:t>
            </a:r>
          </a:p>
        </p:txBody>
      </p:sp>
      <p:sp>
        <p:nvSpPr>
          <p:cNvPr id="47107" name="Rectangle 3"/>
          <p:cNvSpPr>
            <a:spLocks noGrp="1" noChangeArrowheads="1"/>
          </p:cNvSpPr>
          <p:nvPr>
            <p:ph type="body" sz="half" idx="1"/>
          </p:nvPr>
        </p:nvSpPr>
        <p:spPr/>
        <p:txBody>
          <a:bodyPr/>
          <a:lstStyle/>
          <a:p>
            <a:r>
              <a:rPr lang="en-US"/>
              <a:t>Rod shaped bodies</a:t>
            </a:r>
          </a:p>
          <a:p>
            <a:r>
              <a:rPr lang="en-US"/>
              <a:t>Made of protein</a:t>
            </a:r>
          </a:p>
          <a:p>
            <a:r>
              <a:rPr lang="en-US"/>
              <a:t>Found in the cell nucleus</a:t>
            </a:r>
          </a:p>
          <a:p>
            <a:r>
              <a:rPr lang="en-US"/>
              <a:t>Exist in pairs except for gamete cells</a:t>
            </a:r>
          </a:p>
          <a:p>
            <a:endParaRPr lang="en-US"/>
          </a:p>
        </p:txBody>
      </p:sp>
      <p:sp>
        <p:nvSpPr>
          <p:cNvPr id="47108" name="Rectangle 4"/>
          <p:cNvSpPr>
            <a:spLocks noGrp="1" noChangeArrowheads="1"/>
          </p:cNvSpPr>
          <p:nvPr>
            <p:ph type="body" sz="half" idx="2"/>
          </p:nvPr>
        </p:nvSpPr>
        <p:spPr/>
        <p:txBody>
          <a:bodyPr/>
          <a:lstStyle/>
          <a:p>
            <a:r>
              <a:rPr lang="en-US" dirty="0"/>
              <a:t>The number of chromosome pairs differ for various animals</a:t>
            </a:r>
          </a:p>
          <a:p>
            <a:pPr lvl="1"/>
            <a:r>
              <a:rPr lang="en-US" dirty="0"/>
              <a:t>Cattle 30</a:t>
            </a:r>
          </a:p>
          <a:p>
            <a:pPr lvl="1"/>
            <a:r>
              <a:rPr lang="en-US" dirty="0"/>
              <a:t>Swine 19</a:t>
            </a:r>
          </a:p>
          <a:p>
            <a:pPr lvl="1"/>
            <a:r>
              <a:rPr lang="en-US" dirty="0"/>
              <a:t>Horses 33</a:t>
            </a:r>
          </a:p>
          <a:p>
            <a:pPr lvl="1"/>
            <a:r>
              <a:rPr lang="en-US" dirty="0"/>
              <a:t>Chickens </a:t>
            </a:r>
            <a:r>
              <a:rPr lang="en-US" dirty="0" smtClean="0"/>
              <a:t>39</a:t>
            </a:r>
            <a:endParaRPr lang="en-US" dirty="0"/>
          </a:p>
          <a:p>
            <a:pPr lvl="1"/>
            <a:r>
              <a:rPr lang="en-US" dirty="0"/>
              <a:t>Humans 23</a:t>
            </a:r>
          </a:p>
        </p:txBody>
      </p:sp>
    </p:spTree>
    <p:extLst>
      <p:ext uri="{BB962C8B-B14F-4D97-AF65-F5344CB8AC3E}">
        <p14:creationId xmlns:p14="http://schemas.microsoft.com/office/powerpoint/2010/main" val="298210247"/>
      </p:ext>
    </p:extLst>
  </p:cSld>
  <p:clrMapOvr>
    <a:masterClrMapping/>
  </p:clrMapOvr>
  <p:transition>
    <p:random/>
  </p:transition>
</p:sld>
</file>

<file path=ppt/slides/slide7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r>
              <a:rPr lang="en-US"/>
              <a:t>Genes</a:t>
            </a:r>
          </a:p>
        </p:txBody>
      </p:sp>
      <p:sp>
        <p:nvSpPr>
          <p:cNvPr id="49155" name="Rectangle 3"/>
          <p:cNvSpPr>
            <a:spLocks noGrp="1" noChangeArrowheads="1"/>
          </p:cNvSpPr>
          <p:nvPr>
            <p:ph type="body" idx="1"/>
          </p:nvPr>
        </p:nvSpPr>
        <p:spPr>
          <a:xfrm>
            <a:off x="1066800" y="1752600"/>
            <a:ext cx="7620000" cy="4343400"/>
          </a:xfrm>
        </p:spPr>
        <p:txBody>
          <a:bodyPr/>
          <a:lstStyle/>
          <a:p>
            <a:r>
              <a:rPr lang="en-US" sz="2800"/>
              <a:t>Located on chromosomes</a:t>
            </a:r>
          </a:p>
          <a:p>
            <a:r>
              <a:rPr lang="en-US" sz="2800"/>
              <a:t>Thousands found in each animal</a:t>
            </a:r>
          </a:p>
          <a:p>
            <a:r>
              <a:rPr lang="en-US" sz="2800"/>
              <a:t>Control inherited characteristics</a:t>
            </a:r>
          </a:p>
          <a:p>
            <a:pPr lvl="1"/>
            <a:r>
              <a:rPr lang="en-US" sz="2400"/>
              <a:t>Carcass traits</a:t>
            </a:r>
          </a:p>
          <a:p>
            <a:pPr lvl="1"/>
            <a:r>
              <a:rPr lang="en-US" sz="2400"/>
              <a:t>Growth rate</a:t>
            </a:r>
          </a:p>
          <a:p>
            <a:pPr lvl="1"/>
            <a:r>
              <a:rPr lang="en-US" sz="2400"/>
              <a:t>Feed efficiency</a:t>
            </a:r>
          </a:p>
          <a:p>
            <a:r>
              <a:rPr lang="en-US" sz="2800"/>
              <a:t>Two types of inherited traits</a:t>
            </a:r>
          </a:p>
          <a:p>
            <a:pPr lvl="1">
              <a:buFont typeface="Wingdings" pitchFamily="2" charset="2"/>
              <a:buChar char="§"/>
            </a:pPr>
            <a:r>
              <a:rPr lang="en-US" sz="2400"/>
              <a:t>Dominant</a:t>
            </a:r>
          </a:p>
          <a:p>
            <a:pPr lvl="1">
              <a:buFont typeface="Wingdings" pitchFamily="2" charset="2"/>
              <a:buChar char="§"/>
            </a:pPr>
            <a:r>
              <a:rPr lang="en-US" sz="2400"/>
              <a:t>Recessive </a:t>
            </a:r>
          </a:p>
        </p:txBody>
      </p:sp>
    </p:spTree>
    <p:extLst>
      <p:ext uri="{BB962C8B-B14F-4D97-AF65-F5344CB8AC3E}">
        <p14:creationId xmlns:p14="http://schemas.microsoft.com/office/powerpoint/2010/main" val="3240386082"/>
      </p:ext>
    </p:extLst>
  </p:cSld>
  <p:clrMapOvr>
    <a:masterClrMapping/>
  </p:clrMapOvr>
  <p:transition>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4915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49155">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49155">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499"/>
                                          </p:stCondLst>
                                        </p:cTn>
                                        <p:tgtEl>
                                          <p:spTgt spid="49155">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499"/>
                                          </p:stCondLst>
                                        </p:cTn>
                                        <p:tgtEl>
                                          <p:spTgt spid="49155">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499"/>
                                          </p:stCondLst>
                                        </p:cTn>
                                        <p:tgtEl>
                                          <p:spTgt spid="49155">
                                            <p:txEl>
                                              <p:pRg st="5" end="5"/>
                                            </p:txEl>
                                          </p:spTgt>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grpId="0" nodeType="clickEffect">
                                  <p:stCondLst>
                                    <p:cond delay="0"/>
                                  </p:stCondLst>
                                  <p:childTnLst>
                                    <p:set>
                                      <p:cBhvr>
                                        <p:cTn id="24" dur="1" fill="hold">
                                          <p:stCondLst>
                                            <p:cond delay="499"/>
                                          </p:stCondLst>
                                        </p:cTn>
                                        <p:tgtEl>
                                          <p:spTgt spid="49155">
                                            <p:txEl>
                                              <p:pRg st="6" end="6"/>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499"/>
                                          </p:stCondLst>
                                        </p:cTn>
                                        <p:tgtEl>
                                          <p:spTgt spid="49155">
                                            <p:txEl>
                                              <p:pRg st="7" end="7"/>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499"/>
                                          </p:stCondLst>
                                        </p:cTn>
                                        <p:tgtEl>
                                          <p:spTgt spid="49155">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155" grpId="0" build="p" autoUpdateAnimBg="0"/>
    </p:bldLst>
  </p:timing>
</p:sld>
</file>

<file path=ppt/slides/slide7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lstStyle/>
          <a:p>
            <a:r>
              <a:rPr lang="en-US"/>
              <a:t>Genes</a:t>
            </a:r>
          </a:p>
        </p:txBody>
      </p:sp>
      <p:sp>
        <p:nvSpPr>
          <p:cNvPr id="53251" name="Rectangle 3"/>
          <p:cNvSpPr>
            <a:spLocks noGrp="1" noChangeArrowheads="1"/>
          </p:cNvSpPr>
          <p:nvPr>
            <p:ph type="body" idx="1"/>
          </p:nvPr>
        </p:nvSpPr>
        <p:spPr>
          <a:xfrm>
            <a:off x="1066800" y="1676400"/>
            <a:ext cx="7620000" cy="4572000"/>
          </a:xfrm>
        </p:spPr>
        <p:txBody>
          <a:bodyPr/>
          <a:lstStyle/>
          <a:p>
            <a:r>
              <a:rPr lang="en-US" sz="2800"/>
              <a:t>Dominant gene</a:t>
            </a:r>
          </a:p>
          <a:p>
            <a:pPr lvl="1"/>
            <a:r>
              <a:rPr lang="en-US"/>
              <a:t>Hides the effect of another gene</a:t>
            </a:r>
          </a:p>
          <a:p>
            <a:pPr lvl="1"/>
            <a:r>
              <a:rPr lang="en-US"/>
              <a:t>Polled condition in cattle is dominant</a:t>
            </a:r>
          </a:p>
          <a:p>
            <a:pPr lvl="1"/>
            <a:r>
              <a:rPr lang="en-US"/>
              <a:t>The gene is represented by a capital letter</a:t>
            </a:r>
          </a:p>
          <a:p>
            <a:r>
              <a:rPr lang="en-US" sz="2800"/>
              <a:t>Recessive</a:t>
            </a:r>
          </a:p>
          <a:p>
            <a:pPr lvl="1"/>
            <a:r>
              <a:rPr lang="en-US"/>
              <a:t>Gene that is hidden by another</a:t>
            </a:r>
          </a:p>
          <a:p>
            <a:pPr lvl="1"/>
            <a:r>
              <a:rPr lang="en-US"/>
              <a:t>The gene is represented by a lower case letter</a:t>
            </a:r>
          </a:p>
        </p:txBody>
      </p:sp>
    </p:spTree>
    <p:extLst>
      <p:ext uri="{BB962C8B-B14F-4D97-AF65-F5344CB8AC3E}">
        <p14:creationId xmlns:p14="http://schemas.microsoft.com/office/powerpoint/2010/main" val="3818409554"/>
      </p:ext>
    </p:extLst>
  </p:cSld>
  <p:clrMapOvr>
    <a:masterClrMapping/>
  </p:clrMapOvr>
  <p:transition>
    <p:random/>
  </p:transition>
</p:sld>
</file>

<file path=ppt/slides/slide7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r>
              <a:rPr lang="en-US"/>
              <a:t>Genes</a:t>
            </a:r>
          </a:p>
        </p:txBody>
      </p:sp>
      <p:sp>
        <p:nvSpPr>
          <p:cNvPr id="54275" name="Rectangle 3"/>
          <p:cNvSpPr>
            <a:spLocks noGrp="1" noChangeArrowheads="1"/>
          </p:cNvSpPr>
          <p:nvPr>
            <p:ph type="body" idx="1"/>
          </p:nvPr>
        </p:nvSpPr>
        <p:spPr/>
        <p:txBody>
          <a:bodyPr/>
          <a:lstStyle/>
          <a:p>
            <a:pPr algn="ctr">
              <a:buFontTx/>
              <a:buNone/>
            </a:pPr>
            <a:r>
              <a:rPr lang="en-US" sz="2800" u="sng"/>
              <a:t>Example:</a:t>
            </a:r>
          </a:p>
          <a:p>
            <a:pPr>
              <a:buFontTx/>
              <a:buNone/>
            </a:pPr>
            <a:endParaRPr lang="en-US" sz="2800"/>
          </a:p>
          <a:p>
            <a:pPr>
              <a:buFontTx/>
              <a:buNone/>
            </a:pPr>
            <a:r>
              <a:rPr lang="en-US" sz="2800"/>
              <a:t>The dominant gene is written- </a:t>
            </a:r>
            <a:r>
              <a:rPr lang="en-US" sz="2800" b="1"/>
              <a:t>P</a:t>
            </a:r>
          </a:p>
          <a:p>
            <a:pPr>
              <a:buFontTx/>
              <a:buNone/>
            </a:pPr>
            <a:endParaRPr lang="en-US" sz="2800"/>
          </a:p>
          <a:p>
            <a:pPr>
              <a:buFontTx/>
              <a:buNone/>
            </a:pPr>
            <a:r>
              <a:rPr lang="en-US" sz="2800"/>
              <a:t>The recessive gene is written-</a:t>
            </a:r>
            <a:r>
              <a:rPr lang="en-US" sz="2800" b="1"/>
              <a:t>p</a:t>
            </a:r>
          </a:p>
          <a:p>
            <a:pPr>
              <a:buFontTx/>
              <a:buNone/>
            </a:pPr>
            <a:endParaRPr lang="en-US" sz="2800"/>
          </a:p>
          <a:p>
            <a:pPr>
              <a:buFontTx/>
              <a:buNone/>
            </a:pPr>
            <a:r>
              <a:rPr lang="en-US" sz="2800" b="1"/>
              <a:t>P</a:t>
            </a:r>
            <a:r>
              <a:rPr lang="en-US" sz="2800"/>
              <a:t>= Polled</a:t>
            </a:r>
          </a:p>
          <a:p>
            <a:pPr>
              <a:buFontTx/>
              <a:buNone/>
            </a:pPr>
            <a:r>
              <a:rPr lang="en-US" sz="2800" b="1"/>
              <a:t>p</a:t>
            </a:r>
            <a:r>
              <a:rPr lang="en-US" sz="2800"/>
              <a:t>= horned</a:t>
            </a:r>
          </a:p>
        </p:txBody>
      </p:sp>
    </p:spTree>
    <p:extLst>
      <p:ext uri="{BB962C8B-B14F-4D97-AF65-F5344CB8AC3E}">
        <p14:creationId xmlns:p14="http://schemas.microsoft.com/office/powerpoint/2010/main" val="3504558061"/>
      </p:ext>
    </p:extLst>
  </p:cSld>
  <p:clrMapOvr>
    <a:masterClrMapping/>
  </p:clrMapOvr>
  <p:transition>
    <p:random/>
  </p:transition>
</p:sld>
</file>

<file path=ppt/slides/slide7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lstStyle/>
          <a:p>
            <a:r>
              <a:rPr lang="en-US"/>
              <a:t>Homozygous and Heterozygous</a:t>
            </a:r>
          </a:p>
        </p:txBody>
      </p:sp>
      <p:sp>
        <p:nvSpPr>
          <p:cNvPr id="55299" name="Rectangle 3"/>
          <p:cNvSpPr>
            <a:spLocks noGrp="1" noChangeArrowheads="1"/>
          </p:cNvSpPr>
          <p:nvPr>
            <p:ph type="body" idx="1"/>
          </p:nvPr>
        </p:nvSpPr>
        <p:spPr/>
        <p:txBody>
          <a:bodyPr/>
          <a:lstStyle/>
          <a:p>
            <a:pPr>
              <a:lnSpc>
                <a:spcPct val="90000"/>
              </a:lnSpc>
            </a:pPr>
            <a:r>
              <a:rPr lang="en-US"/>
              <a:t>Homozygous gene pair</a:t>
            </a:r>
          </a:p>
          <a:p>
            <a:pPr lvl="1">
              <a:lnSpc>
                <a:spcPct val="90000"/>
              </a:lnSpc>
            </a:pPr>
            <a:r>
              <a:rPr lang="en-US"/>
              <a:t>Carries two genes for a trait</a:t>
            </a:r>
          </a:p>
          <a:p>
            <a:pPr lvl="1">
              <a:lnSpc>
                <a:spcPct val="90000"/>
              </a:lnSpc>
            </a:pPr>
            <a:r>
              <a:rPr lang="en-US"/>
              <a:t>Polled cow might carry the gene PP </a:t>
            </a:r>
          </a:p>
          <a:p>
            <a:pPr>
              <a:lnSpc>
                <a:spcPct val="90000"/>
              </a:lnSpc>
            </a:pPr>
            <a:r>
              <a:rPr lang="en-US"/>
              <a:t>Heterozygous</a:t>
            </a:r>
          </a:p>
          <a:p>
            <a:pPr lvl="1">
              <a:lnSpc>
                <a:spcPct val="90000"/>
              </a:lnSpc>
            </a:pPr>
            <a:r>
              <a:rPr lang="en-US"/>
              <a:t>Carries two different genes that affect a trait</a:t>
            </a:r>
          </a:p>
          <a:p>
            <a:pPr lvl="1">
              <a:lnSpc>
                <a:spcPct val="90000"/>
              </a:lnSpc>
            </a:pPr>
            <a:r>
              <a:rPr lang="en-US"/>
              <a:t>Polled cows might carry a recessive gene with the dominant Pp</a:t>
            </a:r>
          </a:p>
        </p:txBody>
      </p:sp>
    </p:spTree>
    <p:extLst>
      <p:ext uri="{BB962C8B-B14F-4D97-AF65-F5344CB8AC3E}">
        <p14:creationId xmlns:p14="http://schemas.microsoft.com/office/powerpoint/2010/main" val="1646227654"/>
      </p:ext>
    </p:extLst>
  </p:cSld>
  <p:clrMapOvr>
    <a:masterClrMapping/>
  </p:clrMapOvr>
  <p:transition>
    <p:random/>
  </p:transition>
</p:sld>
</file>

<file path=ppt/slides/slide7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lstStyle/>
          <a:p>
            <a:r>
              <a:rPr lang="en-US"/>
              <a:t>Predicting Genotype</a:t>
            </a:r>
          </a:p>
        </p:txBody>
      </p:sp>
      <p:sp>
        <p:nvSpPr>
          <p:cNvPr id="56323" name="Rectangle 3"/>
          <p:cNvSpPr>
            <a:spLocks noGrp="1" noChangeArrowheads="1"/>
          </p:cNvSpPr>
          <p:nvPr>
            <p:ph type="body" idx="1"/>
          </p:nvPr>
        </p:nvSpPr>
        <p:spPr/>
        <p:txBody>
          <a:bodyPr/>
          <a:lstStyle/>
          <a:p>
            <a:r>
              <a:rPr lang="en-US" b="1"/>
              <a:t>Genotype</a:t>
            </a:r>
            <a:r>
              <a:rPr lang="en-US"/>
              <a:t>-kind of gene pairs possessed </a:t>
            </a:r>
          </a:p>
          <a:p>
            <a:r>
              <a:rPr lang="en-US" b="1"/>
              <a:t>Phenotype</a:t>
            </a:r>
            <a:r>
              <a:rPr lang="en-US"/>
              <a:t>- the physical appearance of an animal</a:t>
            </a:r>
          </a:p>
          <a:p>
            <a:r>
              <a:rPr lang="en-US"/>
              <a:t>Punnett squares are used to predict genotypes and phenotypes of animals</a:t>
            </a:r>
          </a:p>
        </p:txBody>
      </p:sp>
    </p:spTree>
    <p:extLst>
      <p:ext uri="{BB962C8B-B14F-4D97-AF65-F5344CB8AC3E}">
        <p14:creationId xmlns:p14="http://schemas.microsoft.com/office/powerpoint/2010/main" val="2599225204"/>
      </p:ext>
    </p:extLst>
  </p:cSld>
  <p:clrMapOvr>
    <a:masterClrMapping/>
  </p:clrMapOvr>
  <p:transition>
    <p:random/>
  </p:transition>
</p:sld>
</file>

<file path=ppt/slides/slide7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lstStyle/>
          <a:p>
            <a:r>
              <a:rPr lang="en-US"/>
              <a:t>Punnett Square</a:t>
            </a:r>
          </a:p>
        </p:txBody>
      </p:sp>
      <p:sp>
        <p:nvSpPr>
          <p:cNvPr id="57347" name="Rectangle 3"/>
          <p:cNvSpPr>
            <a:spLocks noGrp="1" noChangeArrowheads="1"/>
          </p:cNvSpPr>
          <p:nvPr>
            <p:ph type="body" sz="half" idx="1"/>
          </p:nvPr>
        </p:nvSpPr>
        <p:spPr>
          <a:xfrm>
            <a:off x="1219200" y="2209800"/>
            <a:ext cx="3733800" cy="4114800"/>
          </a:xfrm>
        </p:spPr>
        <p:txBody>
          <a:bodyPr/>
          <a:lstStyle/>
          <a:p>
            <a:pPr>
              <a:buFontTx/>
              <a:buNone/>
            </a:pPr>
            <a:r>
              <a:rPr lang="en-US" sz="2800" b="1"/>
              <a:t>P</a:t>
            </a:r>
            <a:r>
              <a:rPr lang="en-US" sz="2800"/>
              <a:t>= Polled</a:t>
            </a:r>
          </a:p>
          <a:p>
            <a:pPr>
              <a:buFontTx/>
              <a:buNone/>
            </a:pPr>
            <a:r>
              <a:rPr lang="en-US" sz="2800" b="1"/>
              <a:t>p</a:t>
            </a:r>
            <a:r>
              <a:rPr lang="en-US" sz="2800"/>
              <a:t>= horned</a:t>
            </a:r>
          </a:p>
          <a:p>
            <a:pPr>
              <a:buFontTx/>
              <a:buNone/>
            </a:pPr>
            <a:r>
              <a:rPr lang="en-US" sz="2800"/>
              <a:t>Example:</a:t>
            </a:r>
          </a:p>
          <a:p>
            <a:r>
              <a:rPr lang="en-US" sz="2800"/>
              <a:t>Two polled cattle that are homozygous for the polled trait</a:t>
            </a:r>
          </a:p>
        </p:txBody>
      </p:sp>
      <p:graphicFrame>
        <p:nvGraphicFramePr>
          <p:cNvPr id="57381" name="Group 37"/>
          <p:cNvGraphicFramePr>
            <a:graphicFrameLocks noGrp="1"/>
          </p:cNvGraphicFramePr>
          <p:nvPr/>
        </p:nvGraphicFramePr>
        <p:xfrm>
          <a:off x="5715000" y="2971800"/>
          <a:ext cx="2819400" cy="2260600"/>
        </p:xfrm>
        <a:graphic>
          <a:graphicData uri="http://schemas.openxmlformats.org/drawingml/2006/table">
            <a:tbl>
              <a:tblPr/>
              <a:tblGrid>
                <a:gridCol w="914400"/>
                <a:gridCol w="965200"/>
                <a:gridCol w="939800"/>
              </a:tblGrid>
              <a:tr h="75247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Verdana" pitchFamily="34" charset="0"/>
                      </a:endParaRP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Verdana" pitchFamily="34" charset="0"/>
                        </a:rPr>
                        <a:t>P</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Verdana" pitchFamily="34" charset="0"/>
                        </a:rPr>
                        <a:t>P</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75565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Verdana" pitchFamily="34" charset="0"/>
                        </a:rPr>
                        <a:t>P</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Verdana" pitchFamily="34" charset="0"/>
                        </a:rPr>
                        <a:t>PP</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Verdana" pitchFamily="34" charset="0"/>
                        </a:rPr>
                        <a:t>PP</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bg1"/>
                    </a:solidFill>
                  </a:tcPr>
                </a:tc>
              </a:tr>
              <a:tr h="75247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Verdana" pitchFamily="34" charset="0"/>
                        </a:rPr>
                        <a:t>P</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Verdana" pitchFamily="34" charset="0"/>
                        </a:rPr>
                        <a:t>PP</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Verdana" pitchFamily="34" charset="0"/>
                        </a:rPr>
                        <a:t>PP</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chemeClr val="bg1"/>
                    </a:solidFill>
                  </a:tcPr>
                </a:tc>
              </a:tr>
            </a:tbl>
          </a:graphicData>
        </a:graphic>
      </p:graphicFrame>
      <p:sp>
        <p:nvSpPr>
          <p:cNvPr id="57376" name="Text Box 32"/>
          <p:cNvSpPr txBox="1">
            <a:spLocks noChangeArrowheads="1"/>
          </p:cNvSpPr>
          <p:nvPr/>
        </p:nvSpPr>
        <p:spPr bwMode="auto">
          <a:xfrm>
            <a:off x="6096000" y="25146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b="1">
                <a:solidFill>
                  <a:srgbClr val="CC3300"/>
                </a:solidFill>
                <a:latin typeface="Times New Roman" pitchFamily="18" charset="0"/>
              </a:rPr>
              <a:t>Polled Dam</a:t>
            </a:r>
          </a:p>
        </p:txBody>
      </p:sp>
      <p:sp>
        <p:nvSpPr>
          <p:cNvPr id="57379" name="Text Box 35"/>
          <p:cNvSpPr txBox="1">
            <a:spLocks noChangeArrowheads="1"/>
          </p:cNvSpPr>
          <p:nvPr/>
        </p:nvSpPr>
        <p:spPr bwMode="auto">
          <a:xfrm rot="-5344078">
            <a:off x="4419600" y="38862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b="1">
                <a:solidFill>
                  <a:srgbClr val="CC3300"/>
                </a:solidFill>
                <a:latin typeface="Times New Roman" pitchFamily="18" charset="0"/>
              </a:rPr>
              <a:t>Polled Sire</a:t>
            </a:r>
          </a:p>
        </p:txBody>
      </p:sp>
    </p:spTree>
    <p:extLst>
      <p:ext uri="{BB962C8B-B14F-4D97-AF65-F5344CB8AC3E}">
        <p14:creationId xmlns:p14="http://schemas.microsoft.com/office/powerpoint/2010/main" val="1735248870"/>
      </p:ext>
    </p:extLst>
  </p:cSld>
  <p:clrMapOvr>
    <a:masterClrMapping/>
  </p:clrMapOvr>
  <p:transition>
    <p:random/>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1026"/>
          <p:cNvSpPr>
            <a:spLocks noGrp="1" noChangeArrowheads="1"/>
          </p:cNvSpPr>
          <p:nvPr>
            <p:ph type="title"/>
          </p:nvPr>
        </p:nvSpPr>
        <p:spPr>
          <a:xfrm>
            <a:off x="990600" y="533400"/>
            <a:ext cx="7772400" cy="457200"/>
          </a:xfrm>
        </p:spPr>
        <p:txBody>
          <a:bodyPr/>
          <a:lstStyle/>
          <a:p>
            <a:r>
              <a:rPr lang="en-US"/>
              <a:t>Female Tract</a:t>
            </a:r>
          </a:p>
        </p:txBody>
      </p:sp>
      <p:pic>
        <p:nvPicPr>
          <p:cNvPr id="67587" name="Picture 1027" descr="femal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95375" y="1228725"/>
            <a:ext cx="7543800" cy="5075238"/>
          </a:xfrm>
          <a:prstGeom prst="rect">
            <a:avLst/>
          </a:prstGeom>
          <a:noFill/>
          <a:ln w="38100">
            <a:solidFill>
              <a:srgbClr val="000000"/>
            </a:solidFill>
            <a:miter lim="800000"/>
            <a:headEnd/>
            <a:tailEnd/>
          </a:ln>
          <a:extLst>
            <a:ext uri="{909E8E84-426E-40DD-AFC4-6F175D3DCCD1}">
              <a14:hiddenFill xmlns:a14="http://schemas.microsoft.com/office/drawing/2010/main">
                <a:solidFill>
                  <a:srgbClr val="FFFFFF"/>
                </a:solidFill>
              </a14:hiddenFill>
            </a:ext>
          </a:extLst>
        </p:spPr>
      </p:pic>
    </p:spTree>
  </p:cSld>
  <p:clrMapOvr>
    <a:masterClrMapping/>
  </p:clrMapOvr>
  <p:transition>
    <p:random/>
  </p:transition>
</p:sld>
</file>

<file path=ppt/slides/slide8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p:txBody>
          <a:bodyPr/>
          <a:lstStyle/>
          <a:p>
            <a:r>
              <a:rPr lang="en-US"/>
              <a:t>Punnett Square</a:t>
            </a:r>
          </a:p>
        </p:txBody>
      </p:sp>
      <p:sp>
        <p:nvSpPr>
          <p:cNvPr id="58371" name="Rectangle 3"/>
          <p:cNvSpPr>
            <a:spLocks noGrp="1" noChangeArrowheads="1"/>
          </p:cNvSpPr>
          <p:nvPr>
            <p:ph type="body" sz="half" idx="1"/>
          </p:nvPr>
        </p:nvSpPr>
        <p:spPr/>
        <p:txBody>
          <a:bodyPr/>
          <a:lstStyle/>
          <a:p>
            <a:pPr>
              <a:buFontTx/>
              <a:buNone/>
            </a:pPr>
            <a:r>
              <a:rPr lang="en-US" sz="2800"/>
              <a:t>N= Normal size</a:t>
            </a:r>
          </a:p>
          <a:p>
            <a:pPr>
              <a:buFontTx/>
              <a:buNone/>
            </a:pPr>
            <a:r>
              <a:rPr lang="en-US" sz="2800"/>
              <a:t>n= Dwarfism</a:t>
            </a:r>
          </a:p>
          <a:p>
            <a:pPr>
              <a:buFontTx/>
              <a:buNone/>
            </a:pPr>
            <a:r>
              <a:rPr lang="en-US" sz="2800"/>
              <a:t>Example:</a:t>
            </a:r>
          </a:p>
          <a:p>
            <a:r>
              <a:rPr lang="en-US" sz="2800"/>
              <a:t>Normal size in cattle is dominant to dwarfism</a:t>
            </a:r>
          </a:p>
        </p:txBody>
      </p:sp>
      <p:graphicFrame>
        <p:nvGraphicFramePr>
          <p:cNvPr id="58392" name="Group 24"/>
          <p:cNvGraphicFramePr>
            <a:graphicFrameLocks noGrp="1"/>
          </p:cNvGraphicFramePr>
          <p:nvPr/>
        </p:nvGraphicFramePr>
        <p:xfrm>
          <a:off x="5715000" y="2971800"/>
          <a:ext cx="2819400" cy="2260600"/>
        </p:xfrm>
        <a:graphic>
          <a:graphicData uri="http://schemas.openxmlformats.org/drawingml/2006/table">
            <a:tbl>
              <a:tblPr/>
              <a:tblGrid>
                <a:gridCol w="914400"/>
                <a:gridCol w="965200"/>
                <a:gridCol w="939800"/>
              </a:tblGrid>
              <a:tr h="75247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Verdana" pitchFamily="34" charset="0"/>
                      </a:endParaRP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Verdana" pitchFamily="34" charset="0"/>
                        </a:rPr>
                        <a:t>N</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Verdana" pitchFamily="34" charset="0"/>
                        </a:rPr>
                        <a:t>N</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75565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Verdana" pitchFamily="34" charset="0"/>
                        </a:rPr>
                        <a:t>N</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Verdana" pitchFamily="34" charset="0"/>
                        </a:rPr>
                        <a:t>NN</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Verdana" pitchFamily="34" charset="0"/>
                        </a:rPr>
                        <a:t>NN</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bg1"/>
                    </a:solidFill>
                  </a:tcPr>
                </a:tc>
              </a:tr>
              <a:tr h="75247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Verdana" pitchFamily="34" charset="0"/>
                        </a:rPr>
                        <a:t>n</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Verdana" pitchFamily="34" charset="0"/>
                        </a:rPr>
                        <a:t>Nn</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Verdana" pitchFamily="34" charset="0"/>
                        </a:rPr>
                        <a:t>Nn</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chemeClr val="bg1"/>
                    </a:solidFill>
                  </a:tcPr>
                </a:tc>
              </a:tr>
            </a:tbl>
          </a:graphicData>
        </a:graphic>
      </p:graphicFrame>
      <p:sp>
        <p:nvSpPr>
          <p:cNvPr id="58410" name="Text Box 42"/>
          <p:cNvSpPr txBox="1">
            <a:spLocks noChangeArrowheads="1"/>
          </p:cNvSpPr>
          <p:nvPr/>
        </p:nvSpPr>
        <p:spPr bwMode="auto">
          <a:xfrm>
            <a:off x="6096000" y="25146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b="1">
                <a:solidFill>
                  <a:srgbClr val="CC3300"/>
                </a:solidFill>
                <a:latin typeface="Times New Roman" pitchFamily="18" charset="0"/>
              </a:rPr>
              <a:t>Normal Dam</a:t>
            </a:r>
          </a:p>
        </p:txBody>
      </p:sp>
      <p:sp>
        <p:nvSpPr>
          <p:cNvPr id="58411" name="Text Box 43"/>
          <p:cNvSpPr txBox="1">
            <a:spLocks noChangeArrowheads="1"/>
          </p:cNvSpPr>
          <p:nvPr/>
        </p:nvSpPr>
        <p:spPr bwMode="auto">
          <a:xfrm rot="-5344078">
            <a:off x="4419600" y="38862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b="1">
                <a:solidFill>
                  <a:srgbClr val="CC3300"/>
                </a:solidFill>
                <a:latin typeface="Times New Roman" pitchFamily="18" charset="0"/>
              </a:rPr>
              <a:t>Sire Carrier</a:t>
            </a:r>
          </a:p>
        </p:txBody>
      </p:sp>
    </p:spTree>
    <p:extLst>
      <p:ext uri="{BB962C8B-B14F-4D97-AF65-F5344CB8AC3E}">
        <p14:creationId xmlns:p14="http://schemas.microsoft.com/office/powerpoint/2010/main" val="3516370449"/>
      </p:ext>
    </p:extLst>
  </p:cSld>
  <p:clrMapOvr>
    <a:masterClrMapping/>
  </p:clrMapOvr>
  <p:transition>
    <p:random/>
  </p:transition>
</p:sld>
</file>

<file path=ppt/slides/slide8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p:txBody>
          <a:bodyPr/>
          <a:lstStyle/>
          <a:p>
            <a:r>
              <a:rPr lang="en-US"/>
              <a:t>Punnett Square</a:t>
            </a:r>
          </a:p>
        </p:txBody>
      </p:sp>
      <p:sp>
        <p:nvSpPr>
          <p:cNvPr id="59395" name="Rectangle 3"/>
          <p:cNvSpPr>
            <a:spLocks noGrp="1" noChangeArrowheads="1"/>
          </p:cNvSpPr>
          <p:nvPr>
            <p:ph type="body" sz="half" idx="1"/>
          </p:nvPr>
        </p:nvSpPr>
        <p:spPr/>
        <p:txBody>
          <a:bodyPr/>
          <a:lstStyle/>
          <a:p>
            <a:pPr>
              <a:buFontTx/>
              <a:buNone/>
            </a:pPr>
            <a:r>
              <a:rPr lang="en-US" sz="2800"/>
              <a:t>N= Normal size</a:t>
            </a:r>
          </a:p>
          <a:p>
            <a:pPr>
              <a:buFontTx/>
              <a:buNone/>
            </a:pPr>
            <a:r>
              <a:rPr lang="en-US" sz="2800"/>
              <a:t>n= Dwarfism</a:t>
            </a:r>
          </a:p>
          <a:p>
            <a:pPr>
              <a:buFontTx/>
              <a:buNone/>
            </a:pPr>
            <a:r>
              <a:rPr lang="en-US" sz="2800"/>
              <a:t>Example:</a:t>
            </a:r>
          </a:p>
          <a:p>
            <a:r>
              <a:rPr lang="en-US" sz="2800"/>
              <a:t>What if both parents are carriers for a trait or disorder?</a:t>
            </a:r>
          </a:p>
        </p:txBody>
      </p:sp>
      <p:graphicFrame>
        <p:nvGraphicFramePr>
          <p:cNvPr id="59397" name="Group 5"/>
          <p:cNvGraphicFramePr>
            <a:graphicFrameLocks noGrp="1"/>
          </p:cNvGraphicFramePr>
          <p:nvPr/>
        </p:nvGraphicFramePr>
        <p:xfrm>
          <a:off x="5715000" y="2971800"/>
          <a:ext cx="2819400" cy="2260600"/>
        </p:xfrm>
        <a:graphic>
          <a:graphicData uri="http://schemas.openxmlformats.org/drawingml/2006/table">
            <a:tbl>
              <a:tblPr/>
              <a:tblGrid>
                <a:gridCol w="914400"/>
                <a:gridCol w="965200"/>
                <a:gridCol w="939800"/>
              </a:tblGrid>
              <a:tr h="75247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Verdana" pitchFamily="34" charset="0"/>
                      </a:endParaRP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Verdana" pitchFamily="34" charset="0"/>
                        </a:rPr>
                        <a:t>N</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Verdana" pitchFamily="34" charset="0"/>
                        </a:rPr>
                        <a:t>n</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75565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Verdana" pitchFamily="34" charset="0"/>
                        </a:rPr>
                        <a:t>N</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Verdana" pitchFamily="34" charset="0"/>
                        </a:rPr>
                        <a:t>NN</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Verdana" pitchFamily="34" charset="0"/>
                        </a:rPr>
                        <a:t>Nn</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bg1"/>
                    </a:solidFill>
                  </a:tcPr>
                </a:tc>
              </a:tr>
              <a:tr h="75247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Verdana" pitchFamily="34" charset="0"/>
                        </a:rPr>
                        <a:t>n</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Verdana" pitchFamily="34" charset="0"/>
                        </a:rPr>
                        <a:t>Nn</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Verdana" pitchFamily="34" charset="0"/>
                        </a:rPr>
                        <a:t>nn</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chemeClr val="bg1"/>
                    </a:solidFill>
                  </a:tcPr>
                </a:tc>
              </a:tr>
            </a:tbl>
          </a:graphicData>
        </a:graphic>
      </p:graphicFrame>
      <p:sp>
        <p:nvSpPr>
          <p:cNvPr id="59415" name="Text Box 23"/>
          <p:cNvSpPr txBox="1">
            <a:spLocks noChangeArrowheads="1"/>
          </p:cNvSpPr>
          <p:nvPr/>
        </p:nvSpPr>
        <p:spPr bwMode="auto">
          <a:xfrm>
            <a:off x="6096000" y="25146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b="1">
                <a:solidFill>
                  <a:srgbClr val="CC3300"/>
                </a:solidFill>
                <a:latin typeface="Times New Roman" pitchFamily="18" charset="0"/>
              </a:rPr>
              <a:t>Normal Dam</a:t>
            </a:r>
          </a:p>
        </p:txBody>
      </p:sp>
      <p:sp>
        <p:nvSpPr>
          <p:cNvPr id="59416" name="Text Box 24"/>
          <p:cNvSpPr txBox="1">
            <a:spLocks noChangeArrowheads="1"/>
          </p:cNvSpPr>
          <p:nvPr/>
        </p:nvSpPr>
        <p:spPr bwMode="auto">
          <a:xfrm rot="-5344078">
            <a:off x="4419600" y="38862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b="1">
                <a:solidFill>
                  <a:srgbClr val="CC3300"/>
                </a:solidFill>
                <a:latin typeface="Times New Roman" pitchFamily="18" charset="0"/>
              </a:rPr>
              <a:t>Sire Carrier</a:t>
            </a:r>
          </a:p>
        </p:txBody>
      </p:sp>
      <p:sp>
        <p:nvSpPr>
          <p:cNvPr id="59417" name="Text Box 25"/>
          <p:cNvSpPr txBox="1">
            <a:spLocks noChangeArrowheads="1"/>
          </p:cNvSpPr>
          <p:nvPr/>
        </p:nvSpPr>
        <p:spPr bwMode="auto">
          <a:xfrm>
            <a:off x="1371600" y="5486400"/>
            <a:ext cx="7239000" cy="965200"/>
          </a:xfrm>
          <a:prstGeom prst="rect">
            <a:avLst/>
          </a:prstGeom>
          <a:noFill/>
          <a:ln w="19050">
            <a:solidFill>
              <a:srgbClr val="6047F5"/>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2800" u="sng">
                <a:solidFill>
                  <a:srgbClr val="CC3300"/>
                </a:solidFill>
                <a:latin typeface="Verdana" pitchFamily="34" charset="0"/>
              </a:rPr>
              <a:t>Result</a:t>
            </a:r>
            <a:r>
              <a:rPr lang="en-US" sz="2800">
                <a:solidFill>
                  <a:srgbClr val="CC3300"/>
                </a:solidFill>
                <a:latin typeface="Verdana" pitchFamily="34" charset="0"/>
              </a:rPr>
              <a:t>: one out of every four births could result in a dwarf animal (1:2:1)</a:t>
            </a:r>
          </a:p>
        </p:txBody>
      </p:sp>
    </p:spTree>
    <p:extLst>
      <p:ext uri="{BB962C8B-B14F-4D97-AF65-F5344CB8AC3E}">
        <p14:creationId xmlns:p14="http://schemas.microsoft.com/office/powerpoint/2010/main" val="1803829016"/>
      </p:ext>
    </p:extLst>
  </p:cSld>
  <p:clrMapOvr>
    <a:masterClrMapping/>
  </p:clrMapOvr>
  <p:transition>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5939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59395">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59395">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59395">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5" presetClass="entr" presetSubtype="0" fill="hold" nodeType="clickEffect">
                                  <p:stCondLst>
                                    <p:cond delay="0"/>
                                  </p:stCondLst>
                                  <p:childTnLst>
                                    <p:set>
                                      <p:cBhvr>
                                        <p:cTn id="22" dur="1" fill="hold">
                                          <p:stCondLst>
                                            <p:cond delay="0"/>
                                          </p:stCondLst>
                                        </p:cTn>
                                        <p:tgtEl>
                                          <p:spTgt spid="59397"/>
                                        </p:tgtEl>
                                        <p:attrNameLst>
                                          <p:attrName>style.visibility</p:attrName>
                                        </p:attrNameLst>
                                      </p:cBhvr>
                                      <p:to>
                                        <p:strVal val="visible"/>
                                      </p:to>
                                    </p:set>
                                    <p:anim calcmode="lin" valueType="num">
                                      <p:cBhvr>
                                        <p:cTn id="23" dur="1000" fill="hold"/>
                                        <p:tgtEl>
                                          <p:spTgt spid="59397"/>
                                        </p:tgtEl>
                                        <p:attrNameLst>
                                          <p:attrName>ppt_w</p:attrName>
                                        </p:attrNameLst>
                                      </p:cBhvr>
                                      <p:tavLst>
                                        <p:tav tm="0">
                                          <p:val>
                                            <p:fltVal val="0"/>
                                          </p:val>
                                        </p:tav>
                                        <p:tav tm="100000">
                                          <p:val>
                                            <p:strVal val="#ppt_w"/>
                                          </p:val>
                                        </p:tav>
                                      </p:tavLst>
                                    </p:anim>
                                    <p:anim calcmode="lin" valueType="num">
                                      <p:cBhvr>
                                        <p:cTn id="24" dur="1000" fill="hold"/>
                                        <p:tgtEl>
                                          <p:spTgt spid="59397"/>
                                        </p:tgtEl>
                                        <p:attrNameLst>
                                          <p:attrName>ppt_h</p:attrName>
                                        </p:attrNameLst>
                                      </p:cBhvr>
                                      <p:tavLst>
                                        <p:tav tm="0">
                                          <p:val>
                                            <p:fltVal val="0"/>
                                          </p:val>
                                        </p:tav>
                                        <p:tav tm="100000">
                                          <p:val>
                                            <p:strVal val="#ppt_h"/>
                                          </p:val>
                                        </p:tav>
                                      </p:tavLst>
                                    </p:anim>
                                    <p:anim calcmode="lin" valueType="num">
                                      <p:cBhvr>
                                        <p:cTn id="25" dur="1000" fill="hold"/>
                                        <p:tgtEl>
                                          <p:spTgt spid="59397"/>
                                        </p:tgtEl>
                                        <p:attrNameLst>
                                          <p:attrName>ppt_x</p:attrName>
                                        </p:attrNameLst>
                                      </p:cBhvr>
                                      <p:tavLst>
                                        <p:tav tm="0" fmla="#ppt_x+(cos(-2*pi*(1-$))*-#ppt_x-sin(-2*pi*(1-$))*(1-#ppt_y))*(1-$)">
                                          <p:val>
                                            <p:fltVal val="0"/>
                                          </p:val>
                                        </p:tav>
                                        <p:tav tm="100000">
                                          <p:val>
                                            <p:fltVal val="1"/>
                                          </p:val>
                                        </p:tav>
                                      </p:tavLst>
                                    </p:anim>
                                    <p:anim calcmode="lin" valueType="num">
                                      <p:cBhvr>
                                        <p:cTn id="26" dur="1000" fill="hold"/>
                                        <p:tgtEl>
                                          <p:spTgt spid="59397"/>
                                        </p:tgtEl>
                                        <p:attrNameLst>
                                          <p:attrName>ppt_y</p:attrName>
                                        </p:attrNameLst>
                                      </p:cBhvr>
                                      <p:tavLst>
                                        <p:tav tm="0" fmla="#ppt_y+(sin(-2*pi*(1-$))*-#ppt_x+cos(-2*pi*(1-$))*(1-#ppt_y))*(1-$)">
                                          <p:val>
                                            <p:fltVal val="0"/>
                                          </p:val>
                                        </p:tav>
                                        <p:tav tm="100000">
                                          <p:val>
                                            <p:fltVal val="1"/>
                                          </p:val>
                                        </p:tav>
                                      </p:tavLst>
                                    </p:anim>
                                  </p:childTnLst>
                                  <p:subTnLst>
                                    <p:audio>
                                      <p:cMediaNode>
                                        <p:cTn display="0" masterRel="sameClick">
                                          <p:stCondLst>
                                            <p:cond evt="begin" delay="0">
                                              <p:tn val="21"/>
                                            </p:cond>
                                          </p:stCondLst>
                                          <p:endCondLst>
                                            <p:cond evt="onStopAudio" delay="0">
                                              <p:tgtEl>
                                                <p:sldTgt/>
                                              </p:tgtEl>
                                            </p:cond>
                                          </p:endCondLst>
                                        </p:cTn>
                                        <p:tgtEl>
                                          <p:sndTgt r:embed="rId2" name="whoosh.wav"/>
                                        </p:tgtEl>
                                      </p:cMediaNode>
                                    </p:audio>
                                  </p:sub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59417"/>
                                        </p:tgtEl>
                                        <p:attrNameLst>
                                          <p:attrName>style.visibility</p:attrName>
                                        </p:attrNameLst>
                                      </p:cBhvr>
                                      <p:to>
                                        <p:strVal val="visible"/>
                                      </p:to>
                                    </p:set>
                                    <p:anim calcmode="lin" valueType="num">
                                      <p:cBhvr additive="base">
                                        <p:cTn id="31" dur="500" fill="hold"/>
                                        <p:tgtEl>
                                          <p:spTgt spid="59417"/>
                                        </p:tgtEl>
                                        <p:attrNameLst>
                                          <p:attrName>ppt_x</p:attrName>
                                        </p:attrNameLst>
                                      </p:cBhvr>
                                      <p:tavLst>
                                        <p:tav tm="0">
                                          <p:val>
                                            <p:strVal val="0-#ppt_w/2"/>
                                          </p:val>
                                        </p:tav>
                                        <p:tav tm="100000">
                                          <p:val>
                                            <p:strVal val="#ppt_x"/>
                                          </p:val>
                                        </p:tav>
                                      </p:tavLst>
                                    </p:anim>
                                    <p:anim calcmode="lin" valueType="num">
                                      <p:cBhvr additive="base">
                                        <p:cTn id="32" dur="500" fill="hold"/>
                                        <p:tgtEl>
                                          <p:spTgt spid="5941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395" grpId="0" build="p" autoUpdateAnimBg="0"/>
      <p:bldP spid="59417" grpId="0" animBg="1" autoUpdateAnimBg="0"/>
    </p:bldLst>
  </p:timing>
</p:sld>
</file>

<file path=ppt/slides/slide8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p:txBody>
          <a:bodyPr/>
          <a:lstStyle/>
          <a:p>
            <a:r>
              <a:rPr lang="en-US"/>
              <a:t>Assignment</a:t>
            </a:r>
          </a:p>
        </p:txBody>
      </p:sp>
      <p:sp>
        <p:nvSpPr>
          <p:cNvPr id="60419" name="Rectangle 3"/>
          <p:cNvSpPr>
            <a:spLocks noGrp="1" noChangeArrowheads="1"/>
          </p:cNvSpPr>
          <p:nvPr>
            <p:ph type="body" sz="half" idx="1"/>
          </p:nvPr>
        </p:nvSpPr>
        <p:spPr>
          <a:xfrm>
            <a:off x="1066800" y="1752600"/>
            <a:ext cx="3733800" cy="4495800"/>
          </a:xfrm>
        </p:spPr>
        <p:txBody>
          <a:bodyPr/>
          <a:lstStyle/>
          <a:p>
            <a:pPr>
              <a:buFontTx/>
              <a:buNone/>
            </a:pPr>
            <a:r>
              <a:rPr lang="en-US" sz="2800"/>
              <a:t>Complete a Punnett Square for two animals that are heterozygous for two traits:</a:t>
            </a:r>
          </a:p>
          <a:p>
            <a:r>
              <a:rPr lang="en-US" sz="2800"/>
              <a:t>Polled=P</a:t>
            </a:r>
          </a:p>
          <a:p>
            <a:r>
              <a:rPr lang="en-US" sz="2800"/>
              <a:t>Black= B</a:t>
            </a:r>
          </a:p>
          <a:p>
            <a:pPr>
              <a:buFontTx/>
              <a:buNone/>
            </a:pPr>
            <a:endParaRPr lang="en-US" sz="2000"/>
          </a:p>
          <a:p>
            <a:pPr>
              <a:buFontTx/>
              <a:buNone/>
            </a:pPr>
            <a:r>
              <a:rPr lang="en-US" sz="2000"/>
              <a:t>(Alternatives are horned and red)</a:t>
            </a:r>
          </a:p>
        </p:txBody>
      </p:sp>
      <p:graphicFrame>
        <p:nvGraphicFramePr>
          <p:cNvPr id="60466" name="Group 50"/>
          <p:cNvGraphicFramePr>
            <a:graphicFrameLocks noGrp="1"/>
          </p:cNvGraphicFramePr>
          <p:nvPr/>
        </p:nvGraphicFramePr>
        <p:xfrm>
          <a:off x="5105400" y="2667000"/>
          <a:ext cx="3276600" cy="2590800"/>
        </p:xfrm>
        <a:graphic>
          <a:graphicData uri="http://schemas.openxmlformats.org/drawingml/2006/table">
            <a:tbl>
              <a:tblPr/>
              <a:tblGrid>
                <a:gridCol w="655638"/>
                <a:gridCol w="655637"/>
                <a:gridCol w="654050"/>
                <a:gridCol w="655638"/>
                <a:gridCol w="655637"/>
              </a:tblGrid>
              <a:tr h="1762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Verdana" pitchFamily="34"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Verdana" pitchFamily="34"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Verdana" pitchFamily="34"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Verdana" pitchFamily="34"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Verdana" pitchFamily="34" charset="0"/>
                      </a:endParaRP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5127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Verdana" pitchFamily="34" charset="0"/>
                      </a:endParaRP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Verdana" pitchFamily="34"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Verdana" pitchFamily="34"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Verdana" pitchFamily="34"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Verdana" pitchFamily="34" charset="0"/>
                      </a:endParaRP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bg1"/>
                    </a:solidFill>
                  </a:tcPr>
                </a:tc>
              </a:tr>
              <a:tr h="5143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Verdana" pitchFamily="34" charset="0"/>
                      </a:endParaRP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Verdana" pitchFamily="34"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Verdana" pitchFamily="34"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Verdana" pitchFamily="34"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Verdana" pitchFamily="34" charset="0"/>
                      </a:endParaRP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bg1"/>
                    </a:solidFill>
                  </a:tcPr>
                </a:tc>
              </a:tr>
              <a:tr h="5127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Verdana" pitchFamily="34" charset="0"/>
                      </a:endParaRP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Verdana" pitchFamily="34"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Verdana" pitchFamily="34"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Verdana" pitchFamily="34"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Verdana" pitchFamily="34" charset="0"/>
                      </a:endParaRP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bg1"/>
                    </a:solidFill>
                  </a:tcPr>
                </a:tc>
              </a:tr>
              <a:tr h="5127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Verdana" pitchFamily="34" charset="0"/>
                      </a:endParaRP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Verdana" pitchFamily="34"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Verdana" pitchFamily="34"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Verdana" pitchFamily="34"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Verdana" pitchFamily="34" charset="0"/>
                      </a:endParaRP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chemeClr val="bg1"/>
                    </a:solidFill>
                  </a:tcPr>
                </a:tc>
              </a:tr>
            </a:tbl>
          </a:graphicData>
        </a:graphic>
      </p:graphicFrame>
      <p:sp>
        <p:nvSpPr>
          <p:cNvPr id="60467" name="Text Box 51"/>
          <p:cNvSpPr txBox="1">
            <a:spLocks noChangeArrowheads="1"/>
          </p:cNvSpPr>
          <p:nvPr/>
        </p:nvSpPr>
        <p:spPr bwMode="auto">
          <a:xfrm>
            <a:off x="5257800" y="226695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b="1">
                <a:solidFill>
                  <a:srgbClr val="CC3300"/>
                </a:solidFill>
                <a:latin typeface="Times New Roman" pitchFamily="18" charset="0"/>
              </a:rPr>
              <a:t>Dam</a:t>
            </a:r>
          </a:p>
        </p:txBody>
      </p:sp>
      <p:sp>
        <p:nvSpPr>
          <p:cNvPr id="60468" name="Text Box 52"/>
          <p:cNvSpPr txBox="1">
            <a:spLocks noChangeArrowheads="1"/>
          </p:cNvSpPr>
          <p:nvPr/>
        </p:nvSpPr>
        <p:spPr bwMode="auto">
          <a:xfrm rot="-5400000">
            <a:off x="3448050" y="3733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b="1">
                <a:solidFill>
                  <a:srgbClr val="CC3300"/>
                </a:solidFill>
                <a:latin typeface="Times New Roman" pitchFamily="18" charset="0"/>
              </a:rPr>
              <a:t>Sire</a:t>
            </a:r>
          </a:p>
        </p:txBody>
      </p:sp>
    </p:spTree>
    <p:extLst>
      <p:ext uri="{BB962C8B-B14F-4D97-AF65-F5344CB8AC3E}">
        <p14:creationId xmlns:p14="http://schemas.microsoft.com/office/powerpoint/2010/main" val="584935246"/>
      </p:ext>
    </p:extLst>
  </p:cSld>
  <p:clrMapOvr>
    <a:masterClrMapping/>
  </p:clrMapOvr>
  <p:transition>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6041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60419">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60419">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6041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419" grpId="0" build="p" autoUpdateAnimBg="0"/>
    </p:bld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ChangeArrowheads="1"/>
          </p:cNvSpPr>
          <p:nvPr/>
        </p:nvSpPr>
        <p:spPr bwMode="auto">
          <a:xfrm>
            <a:off x="1066800" y="381000"/>
            <a:ext cx="76200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en-US" sz="4400">
                <a:solidFill>
                  <a:srgbClr val="221304"/>
                </a:solidFill>
                <a:latin typeface="Verdana" pitchFamily="34" charset="0"/>
              </a:rPr>
              <a:t>Answer</a:t>
            </a:r>
          </a:p>
        </p:txBody>
      </p:sp>
      <p:sp>
        <p:nvSpPr>
          <p:cNvPr id="61443" name="Rectangle 3"/>
          <p:cNvSpPr>
            <a:spLocks noChangeArrowheads="1"/>
          </p:cNvSpPr>
          <p:nvPr/>
        </p:nvSpPr>
        <p:spPr bwMode="auto">
          <a:xfrm>
            <a:off x="1066800" y="1752600"/>
            <a:ext cx="37338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spcBef>
                <a:spcPct val="20000"/>
              </a:spcBef>
            </a:pPr>
            <a:r>
              <a:rPr lang="en-US" sz="2800">
                <a:solidFill>
                  <a:srgbClr val="000000"/>
                </a:solidFill>
                <a:latin typeface="Verdana" pitchFamily="34" charset="0"/>
              </a:rPr>
              <a:t>A Punnett Square for two animals that are heterozygous for two traits:</a:t>
            </a:r>
          </a:p>
          <a:p>
            <a:pPr marL="342900" indent="-342900">
              <a:spcBef>
                <a:spcPct val="20000"/>
              </a:spcBef>
              <a:buFontTx/>
              <a:buChar char="•"/>
            </a:pPr>
            <a:r>
              <a:rPr lang="en-US" sz="2800">
                <a:solidFill>
                  <a:srgbClr val="000000"/>
                </a:solidFill>
                <a:latin typeface="Verdana" pitchFamily="34" charset="0"/>
              </a:rPr>
              <a:t>Polled=P</a:t>
            </a:r>
          </a:p>
          <a:p>
            <a:pPr marL="342900" indent="-342900">
              <a:spcBef>
                <a:spcPct val="20000"/>
              </a:spcBef>
              <a:buFontTx/>
              <a:buChar char="•"/>
            </a:pPr>
            <a:r>
              <a:rPr lang="en-US" sz="2800">
                <a:solidFill>
                  <a:srgbClr val="000000"/>
                </a:solidFill>
                <a:latin typeface="Verdana" pitchFamily="34" charset="0"/>
              </a:rPr>
              <a:t>Black= B</a:t>
            </a:r>
          </a:p>
          <a:p>
            <a:pPr marL="342900" indent="-342900">
              <a:spcBef>
                <a:spcPct val="20000"/>
              </a:spcBef>
            </a:pPr>
            <a:endParaRPr lang="en-US" sz="2000">
              <a:solidFill>
                <a:srgbClr val="000000"/>
              </a:solidFill>
              <a:latin typeface="Verdana" pitchFamily="34" charset="0"/>
            </a:endParaRPr>
          </a:p>
          <a:p>
            <a:pPr marL="342900" indent="-342900">
              <a:spcBef>
                <a:spcPct val="20000"/>
              </a:spcBef>
            </a:pPr>
            <a:r>
              <a:rPr lang="en-US" sz="2000">
                <a:solidFill>
                  <a:srgbClr val="000000"/>
                </a:solidFill>
                <a:latin typeface="Verdana" pitchFamily="34" charset="0"/>
              </a:rPr>
              <a:t>(Alternatives are horned and red)</a:t>
            </a:r>
          </a:p>
        </p:txBody>
      </p:sp>
      <p:graphicFrame>
        <p:nvGraphicFramePr>
          <p:cNvPr id="61505" name="Group 65"/>
          <p:cNvGraphicFramePr>
            <a:graphicFrameLocks noGrp="1"/>
          </p:cNvGraphicFramePr>
          <p:nvPr/>
        </p:nvGraphicFramePr>
        <p:xfrm>
          <a:off x="4724400" y="2438400"/>
          <a:ext cx="3962400" cy="3048000"/>
        </p:xfrm>
        <a:graphic>
          <a:graphicData uri="http://schemas.openxmlformats.org/drawingml/2006/table">
            <a:tbl>
              <a:tblPr/>
              <a:tblGrid>
                <a:gridCol w="792163"/>
                <a:gridCol w="793750"/>
                <a:gridCol w="790575"/>
                <a:gridCol w="793750"/>
                <a:gridCol w="792162"/>
              </a:tblGrid>
              <a:tr h="6096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Verdana" pitchFamily="34"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Verdana" pitchFamily="34" charset="0"/>
                        </a:rPr>
                        <a:t>PB</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Verdana" pitchFamily="34" charset="0"/>
                        </a:rPr>
                        <a:t>Pb</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Verdana" pitchFamily="34" charset="0"/>
                        </a:rPr>
                        <a:t>pB</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Verdana" pitchFamily="34" charset="0"/>
                        </a:rPr>
                        <a:t>pb</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6096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Verdana" pitchFamily="34" charset="0"/>
                        </a:rPr>
                        <a:t>PB</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Verdana" pitchFamily="34" charset="0"/>
                        </a:rPr>
                        <a:t>PPBB</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11F527"/>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Verdana" pitchFamily="34" charset="0"/>
                        </a:rPr>
                        <a:t>PPBb</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11F527"/>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Verdana" pitchFamily="34" charset="0"/>
                        </a:rPr>
                        <a:t>PpBB</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11F527"/>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Verdana" pitchFamily="34" charset="0"/>
                        </a:rPr>
                        <a:t>PpBb</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11F527"/>
                    </a:solidFill>
                  </a:tcPr>
                </a:tc>
              </a:tr>
              <a:tr h="6096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Verdana" pitchFamily="34" charset="0"/>
                        </a:rPr>
                        <a:t>Pb</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Verdana" pitchFamily="34" charset="0"/>
                        </a:rPr>
                        <a:t>PPBb</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11F527"/>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Verdana" pitchFamily="34" charset="0"/>
                        </a:rPr>
                        <a:t>PPbb</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F7583D"/>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Verdana" pitchFamily="34" charset="0"/>
                        </a:rPr>
                        <a:t>PpBb</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11F527"/>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Verdana" pitchFamily="34" charset="0"/>
                        </a:rPr>
                        <a:t>Ppbb</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F7583D"/>
                    </a:solidFill>
                  </a:tcPr>
                </a:tc>
              </a:tr>
              <a:tr h="6096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Verdana" pitchFamily="34" charset="0"/>
                        </a:rPr>
                        <a:t>pB</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Verdana" pitchFamily="34" charset="0"/>
                        </a:rPr>
                        <a:t>PpBB</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11F527"/>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Verdana" pitchFamily="34" charset="0"/>
                        </a:rPr>
                        <a:t>PpBb</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11F527"/>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Verdana" pitchFamily="34" charset="0"/>
                        </a:rPr>
                        <a:t>ppBB</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F9F043"/>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Verdana" pitchFamily="34" charset="0"/>
                        </a:rPr>
                        <a:t>ppBb</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F9F043"/>
                    </a:solidFill>
                  </a:tcPr>
                </a:tc>
              </a:tr>
              <a:tr h="6096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Verdana" pitchFamily="34" charset="0"/>
                        </a:rPr>
                        <a:t>pb</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Verdana" pitchFamily="34" charset="0"/>
                        </a:rPr>
                        <a:t>PpBb</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11F527"/>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Verdana" pitchFamily="34" charset="0"/>
                        </a:rPr>
                        <a:t>Ppbb</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F7583D"/>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Verdana" pitchFamily="34" charset="0"/>
                        </a:rPr>
                        <a:t>ppBb</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F9F043"/>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Verdana" pitchFamily="34" charset="0"/>
                        </a:rPr>
                        <a:t>ppbb</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99CCFF"/>
                    </a:solidFill>
                  </a:tcPr>
                </a:tc>
              </a:tr>
            </a:tbl>
          </a:graphicData>
        </a:graphic>
      </p:graphicFrame>
      <p:sp>
        <p:nvSpPr>
          <p:cNvPr id="61484" name="Text Box 44"/>
          <p:cNvSpPr txBox="1">
            <a:spLocks noChangeArrowheads="1"/>
          </p:cNvSpPr>
          <p:nvPr/>
        </p:nvSpPr>
        <p:spPr bwMode="auto">
          <a:xfrm>
            <a:off x="5257800" y="19050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b="1">
                <a:solidFill>
                  <a:srgbClr val="CC3300"/>
                </a:solidFill>
                <a:latin typeface="Times New Roman" pitchFamily="18" charset="0"/>
              </a:rPr>
              <a:t>Dam</a:t>
            </a:r>
          </a:p>
        </p:txBody>
      </p:sp>
      <p:sp>
        <p:nvSpPr>
          <p:cNvPr id="61485" name="Text Box 45"/>
          <p:cNvSpPr txBox="1">
            <a:spLocks noChangeArrowheads="1"/>
          </p:cNvSpPr>
          <p:nvPr/>
        </p:nvSpPr>
        <p:spPr bwMode="auto">
          <a:xfrm rot="-5400000">
            <a:off x="2933700" y="37719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b="1">
                <a:solidFill>
                  <a:srgbClr val="CC3300"/>
                </a:solidFill>
                <a:latin typeface="Times New Roman" pitchFamily="18" charset="0"/>
              </a:rPr>
              <a:t>Sire</a:t>
            </a:r>
          </a:p>
        </p:txBody>
      </p:sp>
      <p:sp>
        <p:nvSpPr>
          <p:cNvPr id="61502" name="Text Box 62"/>
          <p:cNvSpPr txBox="1">
            <a:spLocks noChangeArrowheads="1"/>
          </p:cNvSpPr>
          <p:nvPr/>
        </p:nvSpPr>
        <p:spPr bwMode="auto">
          <a:xfrm>
            <a:off x="4724400" y="5638800"/>
            <a:ext cx="38862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sz="2800">
                <a:solidFill>
                  <a:srgbClr val="CC3300"/>
                </a:solidFill>
                <a:latin typeface="Verdana" pitchFamily="34" charset="0"/>
              </a:rPr>
              <a:t>9:3:3:1</a:t>
            </a:r>
          </a:p>
        </p:txBody>
      </p:sp>
    </p:spTree>
    <p:extLst>
      <p:ext uri="{BB962C8B-B14F-4D97-AF65-F5344CB8AC3E}">
        <p14:creationId xmlns:p14="http://schemas.microsoft.com/office/powerpoint/2010/main" val="3700810508"/>
      </p:ext>
    </p:extLst>
  </p:cSld>
  <p:clrMapOvr>
    <a:masterClrMapping/>
  </p:clrMapOvr>
  <p:transition>
    <p:random/>
  </p:transition>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noChangeArrowheads="1"/>
          </p:cNvSpPr>
          <p:nvPr>
            <p:ph type="title"/>
          </p:nvPr>
        </p:nvSpPr>
        <p:spPr/>
        <p:txBody>
          <a:bodyPr/>
          <a:lstStyle/>
          <a:p>
            <a:r>
              <a:rPr lang="en-US"/>
              <a:t>Heritability</a:t>
            </a:r>
          </a:p>
        </p:txBody>
      </p:sp>
      <p:sp>
        <p:nvSpPr>
          <p:cNvPr id="103427" name="Rectangle 3"/>
          <p:cNvSpPr>
            <a:spLocks noGrp="1" noChangeArrowheads="1"/>
          </p:cNvSpPr>
          <p:nvPr>
            <p:ph type="body" idx="1"/>
          </p:nvPr>
        </p:nvSpPr>
        <p:spPr/>
        <p:txBody>
          <a:bodyPr/>
          <a:lstStyle/>
          <a:p>
            <a:r>
              <a:rPr lang="en-US"/>
              <a:t>Estimated the likelihood of a trait being passes on from the parent to the offspring</a:t>
            </a:r>
          </a:p>
          <a:p>
            <a:pPr lvl="1"/>
            <a:r>
              <a:rPr lang="en-US"/>
              <a:t>Low heritability</a:t>
            </a:r>
          </a:p>
          <a:p>
            <a:pPr lvl="2"/>
            <a:r>
              <a:rPr lang="en-US"/>
              <a:t>slow herd improvement</a:t>
            </a:r>
          </a:p>
          <a:p>
            <a:pPr lvl="1"/>
            <a:r>
              <a:rPr lang="en-US"/>
              <a:t>High heritability</a:t>
            </a:r>
          </a:p>
          <a:p>
            <a:pPr lvl="2"/>
            <a:r>
              <a:rPr lang="en-US"/>
              <a:t>faster improvement</a:t>
            </a:r>
          </a:p>
        </p:txBody>
      </p:sp>
    </p:spTree>
    <p:extLst>
      <p:ext uri="{BB962C8B-B14F-4D97-AF65-F5344CB8AC3E}">
        <p14:creationId xmlns:p14="http://schemas.microsoft.com/office/powerpoint/2010/main" val="3333471555"/>
      </p:ext>
    </p:extLst>
  </p:cSld>
  <p:clrMapOvr>
    <a:masterClrMapping/>
  </p:clrMapOvr>
  <p:transition>
    <p:random/>
  </p:transition>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p:cNvSpPr>
            <a:spLocks noGrp="1" noChangeArrowheads="1"/>
          </p:cNvSpPr>
          <p:nvPr>
            <p:ph type="title"/>
          </p:nvPr>
        </p:nvSpPr>
        <p:spPr/>
        <p:txBody>
          <a:bodyPr/>
          <a:lstStyle/>
          <a:p>
            <a:r>
              <a:rPr lang="en-US"/>
              <a:t>Heritability</a:t>
            </a:r>
          </a:p>
        </p:txBody>
      </p:sp>
      <p:sp>
        <p:nvSpPr>
          <p:cNvPr id="104451" name="Rectangle 3"/>
          <p:cNvSpPr>
            <a:spLocks noGrp="1" noChangeArrowheads="1"/>
          </p:cNvSpPr>
          <p:nvPr>
            <p:ph type="body" idx="1"/>
          </p:nvPr>
        </p:nvSpPr>
        <p:spPr/>
        <p:txBody>
          <a:bodyPr/>
          <a:lstStyle/>
          <a:p>
            <a:r>
              <a:rPr lang="en-US" sz="2800"/>
              <a:t>Swine rates are usually lower than cattle</a:t>
            </a:r>
          </a:p>
          <a:p>
            <a:r>
              <a:rPr lang="en-US" sz="2800"/>
              <a:t>Heritiability for carcass traits are higher than reproductive traits</a:t>
            </a:r>
          </a:p>
          <a:p>
            <a:r>
              <a:rPr lang="en-US" sz="2800"/>
              <a:t>Estimates vary from 0 to 70%</a:t>
            </a:r>
          </a:p>
        </p:txBody>
      </p:sp>
    </p:spTree>
    <p:extLst>
      <p:ext uri="{BB962C8B-B14F-4D97-AF65-F5344CB8AC3E}">
        <p14:creationId xmlns:p14="http://schemas.microsoft.com/office/powerpoint/2010/main" val="582322305"/>
      </p:ext>
    </p:extLst>
  </p:cSld>
  <p:clrMapOvr>
    <a:masterClrMapping/>
  </p:clrMapOvr>
  <p:transition>
    <p:random/>
  </p:transition>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5" name="Rectangle 3"/>
          <p:cNvSpPr>
            <a:spLocks noGrp="1" noChangeArrowheads="1"/>
          </p:cNvSpPr>
          <p:nvPr>
            <p:ph type="body" idx="1"/>
          </p:nvPr>
        </p:nvSpPr>
        <p:spPr/>
        <p:txBody>
          <a:bodyPr/>
          <a:lstStyle/>
          <a:p>
            <a:endParaRPr lang="en-US"/>
          </a:p>
          <a:p>
            <a:pPr>
              <a:buFontTx/>
              <a:buNone/>
            </a:pPr>
            <a:endParaRPr lang="en-US"/>
          </a:p>
        </p:txBody>
      </p:sp>
      <p:sp>
        <p:nvSpPr>
          <p:cNvPr id="64517" name="Text Box 5"/>
          <p:cNvSpPr txBox="1">
            <a:spLocks noChangeArrowheads="1"/>
          </p:cNvSpPr>
          <p:nvPr/>
        </p:nvSpPr>
        <p:spPr bwMode="auto">
          <a:xfrm>
            <a:off x="1752600" y="2286000"/>
            <a:ext cx="6467475" cy="266065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solidFill>
                  <a:srgbClr val="000000"/>
                </a:solidFill>
                <a:latin typeface="Verdana" pitchFamily="34" charset="0"/>
              </a:rPr>
              <a:t>Birth weight		40%</a:t>
            </a:r>
          </a:p>
          <a:p>
            <a:pPr>
              <a:spcBef>
                <a:spcPct val="50000"/>
              </a:spcBef>
            </a:pPr>
            <a:r>
              <a:rPr lang="en-US">
                <a:solidFill>
                  <a:srgbClr val="000000"/>
                </a:solidFill>
                <a:latin typeface="Verdana" pitchFamily="34" charset="0"/>
              </a:rPr>
              <a:t>Weaning Weight		25-30%</a:t>
            </a:r>
          </a:p>
          <a:p>
            <a:pPr>
              <a:spcBef>
                <a:spcPct val="50000"/>
              </a:spcBef>
            </a:pPr>
            <a:r>
              <a:rPr lang="en-US">
                <a:solidFill>
                  <a:srgbClr val="000000"/>
                </a:solidFill>
                <a:latin typeface="Verdana" pitchFamily="34" charset="0"/>
              </a:rPr>
              <a:t>Yearling Weight		60%</a:t>
            </a:r>
          </a:p>
          <a:p>
            <a:pPr>
              <a:spcBef>
                <a:spcPct val="50000"/>
              </a:spcBef>
            </a:pPr>
            <a:r>
              <a:rPr lang="en-US">
                <a:solidFill>
                  <a:srgbClr val="000000"/>
                </a:solidFill>
                <a:latin typeface="Verdana" pitchFamily="34" charset="0"/>
              </a:rPr>
              <a:t>Fertility			10%</a:t>
            </a:r>
          </a:p>
          <a:p>
            <a:pPr>
              <a:spcBef>
                <a:spcPct val="50000"/>
              </a:spcBef>
            </a:pPr>
            <a:r>
              <a:rPr lang="en-US">
                <a:solidFill>
                  <a:srgbClr val="000000"/>
                </a:solidFill>
                <a:latin typeface="Verdana" pitchFamily="34" charset="0"/>
              </a:rPr>
              <a:t>Tenderness			60%</a:t>
            </a:r>
          </a:p>
        </p:txBody>
      </p:sp>
      <p:sp>
        <p:nvSpPr>
          <p:cNvPr id="64519" name="WordArt 7"/>
          <p:cNvSpPr>
            <a:spLocks noChangeArrowheads="1" noChangeShapeType="1" noTextEdit="1"/>
          </p:cNvSpPr>
          <p:nvPr/>
        </p:nvSpPr>
        <p:spPr bwMode="auto">
          <a:xfrm>
            <a:off x="1828800" y="685800"/>
            <a:ext cx="6324600" cy="838200"/>
          </a:xfrm>
          <a:prstGeom prst="rect">
            <a:avLst/>
          </a:prstGeom>
        </p:spPr>
        <p:txBody>
          <a:bodyPr wrap="none" fromWordArt="1">
            <a:prstTxWarp prst="textPlain">
              <a:avLst>
                <a:gd name="adj" fmla="val 50000"/>
              </a:avLst>
            </a:prstTxWarp>
          </a:bodyPr>
          <a:lstStyle/>
          <a:p>
            <a:pPr algn="ctr"/>
            <a:r>
              <a:rPr lang="en-US" sz="3600" kern="10">
                <a:ln w="19050">
                  <a:solidFill>
                    <a:srgbClr val="99CCFF"/>
                  </a:solidFill>
                  <a:miter lim="800000"/>
                  <a:headEnd/>
                  <a:tailEnd/>
                </a:ln>
                <a:solidFill>
                  <a:srgbClr val="0066CC"/>
                </a:solidFill>
                <a:effectLst>
                  <a:outerShdw dist="35921" dir="2700000" algn="ctr" rotWithShape="0">
                    <a:srgbClr val="990000"/>
                  </a:outerShdw>
                </a:effectLst>
                <a:latin typeface="Impact"/>
              </a:rPr>
              <a:t>Heritability Estimates</a:t>
            </a:r>
          </a:p>
        </p:txBody>
      </p:sp>
    </p:spTree>
    <p:extLst>
      <p:ext uri="{BB962C8B-B14F-4D97-AF65-F5344CB8AC3E}">
        <p14:creationId xmlns:p14="http://schemas.microsoft.com/office/powerpoint/2010/main" val="945010059"/>
      </p:ext>
    </p:extLst>
  </p:cSld>
  <p:clrMapOvr>
    <a:masterClrMapping/>
  </p:clrMapOvr>
  <p:transition>
    <p:random/>
  </p:transition>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p:txBody>
          <a:bodyPr/>
          <a:lstStyle/>
          <a:p>
            <a:r>
              <a:rPr lang="en-US"/>
              <a:t>Heritability Review</a:t>
            </a:r>
          </a:p>
        </p:txBody>
      </p:sp>
      <p:sp>
        <p:nvSpPr>
          <p:cNvPr id="65539" name="Rectangle 3"/>
          <p:cNvSpPr>
            <a:spLocks noGrp="1" noChangeArrowheads="1"/>
          </p:cNvSpPr>
          <p:nvPr>
            <p:ph type="body" idx="1"/>
          </p:nvPr>
        </p:nvSpPr>
        <p:spPr>
          <a:xfrm>
            <a:off x="1066800" y="1600200"/>
            <a:ext cx="7620000" cy="4114800"/>
          </a:xfrm>
        </p:spPr>
        <p:txBody>
          <a:bodyPr/>
          <a:lstStyle/>
          <a:p>
            <a:r>
              <a:rPr lang="en-US" sz="2800"/>
              <a:t>Herd improvement</a:t>
            </a:r>
          </a:p>
          <a:p>
            <a:pPr lvl="1"/>
            <a:r>
              <a:rPr lang="en-US"/>
              <a:t>slow for low heritability</a:t>
            </a:r>
          </a:p>
          <a:p>
            <a:pPr lvl="1"/>
            <a:r>
              <a:rPr lang="en-US"/>
              <a:t>faster for high heritability</a:t>
            </a:r>
          </a:p>
          <a:p>
            <a:endParaRPr lang="en-US" sz="2800"/>
          </a:p>
          <a:p>
            <a:r>
              <a:rPr lang="en-US" sz="2800"/>
              <a:t>Estimates are higher for:</a:t>
            </a:r>
          </a:p>
          <a:p>
            <a:pPr lvl="1"/>
            <a:r>
              <a:rPr lang="en-US"/>
              <a:t>beef compared to swine</a:t>
            </a:r>
          </a:p>
          <a:p>
            <a:pPr lvl="1"/>
            <a:r>
              <a:rPr lang="en-US"/>
              <a:t>carcass traits compared to repro</a:t>
            </a:r>
          </a:p>
          <a:p>
            <a:endParaRPr lang="en-US"/>
          </a:p>
        </p:txBody>
      </p:sp>
    </p:spTree>
    <p:extLst>
      <p:ext uri="{BB962C8B-B14F-4D97-AF65-F5344CB8AC3E}">
        <p14:creationId xmlns:p14="http://schemas.microsoft.com/office/powerpoint/2010/main" val="322419434"/>
      </p:ext>
    </p:extLst>
  </p:cSld>
  <p:clrMapOvr>
    <a:masterClrMapping/>
  </p:clrMapOvr>
  <p:transition>
    <p:random/>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8610" name="Rectangle 1026"/>
          <p:cNvSpPr>
            <a:spLocks noGrp="1" noChangeArrowheads="1"/>
          </p:cNvSpPr>
          <p:nvPr>
            <p:ph type="title"/>
          </p:nvPr>
        </p:nvSpPr>
        <p:spPr>
          <a:xfrm>
            <a:off x="914400" y="685800"/>
            <a:ext cx="7772400" cy="762000"/>
          </a:xfrm>
        </p:spPr>
        <p:txBody>
          <a:bodyPr/>
          <a:lstStyle/>
          <a:p>
            <a:r>
              <a:rPr lang="en-US"/>
              <a:t>Female Reproductive System</a:t>
            </a:r>
          </a:p>
        </p:txBody>
      </p:sp>
      <p:sp>
        <p:nvSpPr>
          <p:cNvPr id="68611" name="Rectangle 1027"/>
          <p:cNvSpPr>
            <a:spLocks noGrp="1" noChangeArrowheads="1"/>
          </p:cNvSpPr>
          <p:nvPr>
            <p:ph type="body" idx="1"/>
          </p:nvPr>
        </p:nvSpPr>
        <p:spPr>
          <a:xfrm>
            <a:off x="838200" y="1676400"/>
            <a:ext cx="7772400" cy="4572000"/>
          </a:xfrm>
        </p:spPr>
        <p:txBody>
          <a:bodyPr/>
          <a:lstStyle/>
          <a:p>
            <a:r>
              <a:rPr lang="en-US" sz="2800" b="1"/>
              <a:t>Ovary</a:t>
            </a:r>
            <a:r>
              <a:rPr lang="en-US" sz="2800"/>
              <a:t> - the ovary is comparable to the male testicle and is the site of </a:t>
            </a:r>
            <a:r>
              <a:rPr lang="en-US" sz="2800" u="sng"/>
              <a:t>gamete</a:t>
            </a:r>
            <a:r>
              <a:rPr lang="en-US" sz="2800"/>
              <a:t> production. </a:t>
            </a:r>
          </a:p>
          <a:p>
            <a:pPr lvl="1"/>
            <a:r>
              <a:rPr lang="en-US" sz="2200"/>
              <a:t>A bovine animal has 20,000 potential eggs per ovary, while a human female has 400,000 potential eggs per ovary.</a:t>
            </a:r>
          </a:p>
          <a:p>
            <a:pPr lvl="1"/>
            <a:r>
              <a:rPr lang="en-US" sz="2200"/>
              <a:t>Ova are fully developed at puberty and are not continuously produced as in the male. </a:t>
            </a:r>
          </a:p>
          <a:p>
            <a:pPr lvl="1"/>
            <a:r>
              <a:rPr lang="en-US" sz="2200"/>
              <a:t>All species contain two functional ovaries except for the hen which has only a left functioning ovary.</a:t>
            </a:r>
            <a:endParaRPr lang="en-US" sz="2400"/>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68611">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499"/>
                                          </p:stCondLst>
                                        </p:cTn>
                                        <p:tgtEl>
                                          <p:spTgt spid="68611">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499"/>
                                          </p:stCondLst>
                                        </p:cTn>
                                        <p:tgtEl>
                                          <p:spTgt spid="68611">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499"/>
                                          </p:stCondLst>
                                        </p:cTn>
                                        <p:tgtEl>
                                          <p:spTgt spid="68611">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611" grpId="0" build="p" autoUpdateAnimBg="0"/>
    </p:bldLst>
  </p:timing>
</p:sld>
</file>

<file path=ppt/theme/theme1.xml><?xml version="1.0" encoding="utf-8"?>
<a:theme xmlns:a="http://schemas.openxmlformats.org/drawingml/2006/main" name="Notebook">
  <a:themeElements>
    <a:clrScheme name="Notebook 1">
      <a:dk1>
        <a:srgbClr val="000000"/>
      </a:dk1>
      <a:lt1>
        <a:srgbClr val="FEFDE3"/>
      </a:lt1>
      <a:dk2>
        <a:srgbClr val="221304"/>
      </a:dk2>
      <a:lt2>
        <a:srgbClr val="CBBD83"/>
      </a:lt2>
      <a:accent1>
        <a:srgbClr val="A1BD69"/>
      </a:accent1>
      <a:accent2>
        <a:srgbClr val="3694B6"/>
      </a:accent2>
      <a:accent3>
        <a:srgbClr val="FEFEEF"/>
      </a:accent3>
      <a:accent4>
        <a:srgbClr val="000000"/>
      </a:accent4>
      <a:accent5>
        <a:srgbClr val="CDDBB9"/>
      </a:accent5>
      <a:accent6>
        <a:srgbClr val="3086A5"/>
      </a:accent6>
      <a:hlink>
        <a:srgbClr val="660066"/>
      </a:hlink>
      <a:folHlink>
        <a:srgbClr val="666699"/>
      </a:folHlink>
    </a:clrScheme>
    <a:fontScheme name="Notebook">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defRPr>
        </a:defPPr>
      </a:lstStyle>
    </a:lnDef>
  </a:objectDefaults>
  <a:extraClrSchemeLst>
    <a:extraClrScheme>
      <a:clrScheme name="Notebook 1">
        <a:dk1>
          <a:srgbClr val="000000"/>
        </a:dk1>
        <a:lt1>
          <a:srgbClr val="FEFDE3"/>
        </a:lt1>
        <a:dk2>
          <a:srgbClr val="221304"/>
        </a:dk2>
        <a:lt2>
          <a:srgbClr val="CBBD83"/>
        </a:lt2>
        <a:accent1>
          <a:srgbClr val="A1BD69"/>
        </a:accent1>
        <a:accent2>
          <a:srgbClr val="3694B6"/>
        </a:accent2>
        <a:accent3>
          <a:srgbClr val="FEFEEF"/>
        </a:accent3>
        <a:accent4>
          <a:srgbClr val="000000"/>
        </a:accent4>
        <a:accent5>
          <a:srgbClr val="CDDBB9"/>
        </a:accent5>
        <a:accent6>
          <a:srgbClr val="3086A5"/>
        </a:accent6>
        <a:hlink>
          <a:srgbClr val="660066"/>
        </a:hlink>
        <a:folHlink>
          <a:srgbClr val="666699"/>
        </a:folHlink>
      </a:clrScheme>
      <a:clrMap bg1="lt1" tx1="dk1" bg2="lt2" tx2="dk2" accent1="accent1" accent2="accent2" accent3="accent3" accent4="accent4" accent5="accent5" accent6="accent6" hlink="hlink" folHlink="folHlink"/>
    </a:extraClrScheme>
    <a:extraClrScheme>
      <a:clrScheme name="Notebook 2">
        <a:dk1>
          <a:srgbClr val="000000"/>
        </a:dk1>
        <a:lt1>
          <a:srgbClr val="FFFFFF"/>
        </a:lt1>
        <a:dk2>
          <a:srgbClr val="221304"/>
        </a:dk2>
        <a:lt2>
          <a:srgbClr val="CBBD83"/>
        </a:lt2>
        <a:accent1>
          <a:srgbClr val="A1BD69"/>
        </a:accent1>
        <a:accent2>
          <a:srgbClr val="3694B6"/>
        </a:accent2>
        <a:accent3>
          <a:srgbClr val="FFFFFF"/>
        </a:accent3>
        <a:accent4>
          <a:srgbClr val="000000"/>
        </a:accent4>
        <a:accent5>
          <a:srgbClr val="CDDBB9"/>
        </a:accent5>
        <a:accent6>
          <a:srgbClr val="3086A5"/>
        </a:accent6>
        <a:hlink>
          <a:srgbClr val="660066"/>
        </a:hlink>
        <a:folHlink>
          <a:srgbClr val="666699"/>
        </a:folHlink>
      </a:clrScheme>
      <a:clrMap bg1="lt1" tx1="dk1" bg2="lt2" tx2="dk2" accent1="accent1" accent2="accent2" accent3="accent3" accent4="accent4" accent5="accent5" accent6="accent6" hlink="hlink" folHlink="folHlink"/>
    </a:extraClrScheme>
    <a:extraClrScheme>
      <a:clrScheme name="Notebook 3">
        <a:dk1>
          <a:srgbClr val="000000"/>
        </a:dk1>
        <a:lt1>
          <a:srgbClr val="FFFFFF"/>
        </a:lt1>
        <a:dk2>
          <a:srgbClr val="000000"/>
        </a:dk2>
        <a:lt2>
          <a:srgbClr val="DDDDDD"/>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777777"/>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Designs\Notebook.pot</Template>
  <TotalTime>982</TotalTime>
  <Words>1948</Words>
  <Application>Microsoft Office PowerPoint</Application>
  <PresentationFormat>On-screen Show (4:3)</PresentationFormat>
  <Paragraphs>455</Paragraphs>
  <Slides>87</Slides>
  <Notes>0</Notes>
  <HiddenSlides>0</HiddenSlides>
  <MMClips>0</MMClips>
  <ScaleCrop>false</ScaleCrop>
  <HeadingPairs>
    <vt:vector size="4" baseType="variant">
      <vt:variant>
        <vt:lpstr>Theme</vt:lpstr>
      </vt:variant>
      <vt:variant>
        <vt:i4>1</vt:i4>
      </vt:variant>
      <vt:variant>
        <vt:lpstr>Slide Titles</vt:lpstr>
      </vt:variant>
      <vt:variant>
        <vt:i4>87</vt:i4>
      </vt:variant>
    </vt:vector>
  </HeadingPairs>
  <TitlesOfParts>
    <vt:vector size="88" baseType="lpstr">
      <vt:lpstr>Notebook</vt:lpstr>
      <vt:lpstr>Animal Reproduction</vt:lpstr>
      <vt:lpstr>Terminology</vt:lpstr>
      <vt:lpstr>Terminology</vt:lpstr>
      <vt:lpstr>Terminology</vt:lpstr>
      <vt:lpstr>Terminology</vt:lpstr>
      <vt:lpstr>Fertilization</vt:lpstr>
      <vt:lpstr>The Female Reproductive System</vt:lpstr>
      <vt:lpstr>Female Tract</vt:lpstr>
      <vt:lpstr>Female Reproductive System</vt:lpstr>
      <vt:lpstr>Female Reproductive System</vt:lpstr>
      <vt:lpstr>Female Reproductive System</vt:lpstr>
      <vt:lpstr>Female Reproductive System</vt:lpstr>
      <vt:lpstr>Female Reproductive System</vt:lpstr>
      <vt:lpstr>Female Reproductive System</vt:lpstr>
      <vt:lpstr>Female Reproductive System</vt:lpstr>
      <vt:lpstr>Female Reproductive System</vt:lpstr>
      <vt:lpstr>Female Reproductive System</vt:lpstr>
      <vt:lpstr>Female Reproductive System</vt:lpstr>
      <vt:lpstr>Female Reproductive System</vt:lpstr>
      <vt:lpstr>Reproductive Functions (Female)</vt:lpstr>
      <vt:lpstr>Reproductive Functions (Female)</vt:lpstr>
      <vt:lpstr>Reproductive Functions (Female)</vt:lpstr>
      <vt:lpstr>Reproductive Functions (Female)</vt:lpstr>
      <vt:lpstr>Reproductive Functions (Female)</vt:lpstr>
      <vt:lpstr>Ovulation Rates</vt:lpstr>
      <vt:lpstr>Reproductive Terminology</vt:lpstr>
      <vt:lpstr>Reproductive Functions (Female)</vt:lpstr>
      <vt:lpstr>Reproductive Functions (Female)</vt:lpstr>
      <vt:lpstr>Reproductive Functions of the Female</vt:lpstr>
      <vt:lpstr>The Male Reproductive Tract</vt:lpstr>
      <vt:lpstr>Male Reproductive Tract</vt:lpstr>
      <vt:lpstr>Male Reproductive Tract</vt:lpstr>
      <vt:lpstr>Male Reproductive Tract</vt:lpstr>
      <vt:lpstr>Male Reproductive Tract</vt:lpstr>
      <vt:lpstr>Male Reproductive Tract</vt:lpstr>
      <vt:lpstr>Male Reproductive Tract</vt:lpstr>
      <vt:lpstr>Male Reproductive Tract</vt:lpstr>
      <vt:lpstr>PowerPoint Presentation</vt:lpstr>
      <vt:lpstr>Male Reproductive Tract</vt:lpstr>
      <vt:lpstr>Reproduction in Poultry</vt:lpstr>
      <vt:lpstr>PowerPoint Presentation</vt:lpstr>
      <vt:lpstr>Reproduction in Poultry</vt:lpstr>
      <vt:lpstr>PowerPoint Presentation</vt:lpstr>
      <vt:lpstr>PowerPoint Presentation</vt:lpstr>
      <vt:lpstr>Reproduction in Poultry</vt:lpstr>
      <vt:lpstr>Poultry Reproduction</vt:lpstr>
      <vt:lpstr>Assignment:</vt:lpstr>
      <vt:lpstr>Parturition of Animals</vt:lpstr>
      <vt:lpstr>Parturition </vt:lpstr>
      <vt:lpstr>Parturition </vt:lpstr>
      <vt:lpstr>Animal Genetics</vt:lpstr>
      <vt:lpstr>Animal Cell</vt:lpstr>
      <vt:lpstr>Cell Parts </vt:lpstr>
      <vt:lpstr>PowerPoint Presentation</vt:lpstr>
      <vt:lpstr>Cell Parts </vt:lpstr>
      <vt:lpstr>PowerPoint Presentation</vt:lpstr>
      <vt:lpstr>Cell Parts </vt:lpstr>
      <vt:lpstr>PowerPoint Presentation</vt:lpstr>
      <vt:lpstr>Cell Parts </vt:lpstr>
      <vt:lpstr>PowerPoint Presentation</vt:lpstr>
      <vt:lpstr>Cell Parts </vt:lpstr>
      <vt:lpstr>PowerPoint Presentation</vt:lpstr>
      <vt:lpstr>Cell Parts </vt:lpstr>
      <vt:lpstr>PowerPoint Presentation</vt:lpstr>
      <vt:lpstr>Cell Division</vt:lpstr>
      <vt:lpstr>Cell Division </vt:lpstr>
      <vt:lpstr>Cell Division </vt:lpstr>
      <vt:lpstr>PowerPoint Presentation</vt:lpstr>
      <vt:lpstr>Cell Division</vt:lpstr>
      <vt:lpstr>Cell Division </vt:lpstr>
      <vt:lpstr>Cell Division </vt:lpstr>
      <vt:lpstr>Cell Division</vt:lpstr>
      <vt:lpstr>Chromosomes</vt:lpstr>
      <vt:lpstr>Genes</vt:lpstr>
      <vt:lpstr>Genes</vt:lpstr>
      <vt:lpstr>Genes</vt:lpstr>
      <vt:lpstr>Homozygous and Heterozygous</vt:lpstr>
      <vt:lpstr>Predicting Genotype</vt:lpstr>
      <vt:lpstr>Punnett Square</vt:lpstr>
      <vt:lpstr>Punnett Square</vt:lpstr>
      <vt:lpstr>Punnett Square</vt:lpstr>
      <vt:lpstr>Assignment</vt:lpstr>
      <vt:lpstr>PowerPoint Presentation</vt:lpstr>
      <vt:lpstr>Heritability</vt:lpstr>
      <vt:lpstr>Heritability</vt:lpstr>
      <vt:lpstr>PowerPoint Presentation</vt:lpstr>
      <vt:lpstr>Heritability Review</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Animal Reproduction and Genetics</dc:title>
  <dc:creator>Matthew Ryan Harris</dc:creator>
  <cp:lastModifiedBy>Harris</cp:lastModifiedBy>
  <cp:revision>53</cp:revision>
  <cp:lastPrinted>1601-01-01T00:00:00Z</cp:lastPrinted>
  <dcterms:created xsi:type="dcterms:W3CDTF">2002-11-18T02:28:34Z</dcterms:created>
  <dcterms:modified xsi:type="dcterms:W3CDTF">2013-12-03T21:37:02Z</dcterms:modified>
</cp:coreProperties>
</file>